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8" r:id="rId2"/>
    <p:sldId id="275" r:id="rId3"/>
    <p:sldId id="277" r:id="rId4"/>
    <p:sldId id="273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304" r:id="rId18"/>
    <p:sldId id="305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6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5"/>
    <p:restoredTop sz="94690"/>
  </p:normalViewPr>
  <p:slideViewPr>
    <p:cSldViewPr snapToGrid="0" snapToObjects="1">
      <p:cViewPr>
        <p:scale>
          <a:sx n="95" d="100"/>
          <a:sy n="95" d="100"/>
        </p:scale>
        <p:origin x="3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CCE68-5A45-934B-861A-8C75097EAFCB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84EAB-3CBD-0843-A0CA-DC65DC1C2496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94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baseline="0" dirty="0"/>
          </a:p>
          <a:p>
            <a:r>
              <a:rPr lang="en-US" baseline="0" dirty="0"/>
              <a:t>Supervisors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26BD4-0C3F-6744-8A27-A925B29CC1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5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F4C0-438B-124F-9AB6-53E19A6D1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C398A-40B2-6044-918F-FB8DC97B27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0655-4B4C-2C44-9E60-FF9F48D4B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8C882-0271-474A-BF1B-5468D741A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C53D4-5832-6E43-9717-705C82CC9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5175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9F34-947E-0A4E-A066-B7519158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222FF-3BEE-7A4C-9B33-84DD29A9B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D6740-8B97-0A4D-8EC5-F0B378D90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F8ABC-65B3-7742-95F1-5C0A9449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9DBCA-75CF-A949-B527-C72D9875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03013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587F2B-100D-7043-A77A-77391834C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9C791-0774-5547-8D98-2B9D2A166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53BE4-FF81-E046-9782-C304C3075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7673C-1140-C346-A002-E86313AE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9AED7-F387-594B-8EE9-2BE19105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066650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057E-DA62-724A-AAA4-1E304937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10BBC-AB86-5845-A400-D1B5084F3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7F5AC-5CB0-AC41-B907-8481ACA38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BD2CD-A2F6-0F48-803D-EC73342B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4A653-43C1-1948-87A3-0FA689D11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5807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3D35-17A7-F343-A64F-05B19587D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895CB-C7F3-A84A-9A33-D973B433A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5A556-DBAD-7A4F-8113-C20675C4C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D4A5B-87D4-744A-AC04-C7AE7B8F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2FEB4-F2C0-3B4C-B050-6FEC3242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0067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7D3C-5598-CF47-B147-1FD9BAAC5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7428A-ECFB-D044-B3E3-817F4639E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30480-8C22-0A45-A245-6E6C0BDC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CF7C2-2877-4B48-A678-C712CD51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831AD-3185-5A41-A613-25866BBEA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65677-1C5A-FD45-B9B7-2B9DDF11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073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0008-6954-5B43-BC2A-D09C8473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2313-056A-4F49-B3CF-7EE03E7C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D2D8B-384E-1143-9F3D-97534396F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0398CF-2475-AC43-A36C-53B75A811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A6E97-124E-EE48-8010-91F1010D60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817777-5643-4444-A2A7-5B2A175F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6C64B-8DC8-4745-9C46-7E2E994A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9EDEF6-64C3-C846-8E55-3B984DE71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39460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82A2F-4E13-9B43-A9E7-387B4C5DE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80091-D05B-1543-AFDA-31B6377A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1D61F4-EF40-4E4A-B228-038DE4B7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AA68F-20C4-584D-A748-A96AC32C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488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F195DC-1A7E-1545-9236-47F58F0B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AF279-2193-1F41-8625-A2E05CDC3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13EEA-793D-894D-91D1-302D71884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4090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E876-E425-1349-90F3-6A53080EF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D2C31-41D1-4C46-87C0-3E188E250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6EBFBD-D94C-3440-BAB2-892CF6E86B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A6AD6-26BE-544D-A65E-4E65ABB1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39D4A-AF21-CD44-98F1-B8317E9E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A7B057-10BD-1F4A-9CD9-8E12F1E4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8627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D530-6878-1F45-9ADC-C8D03196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EFE63-08A5-4B45-BA44-02F964C87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BA203F-CC95-0D43-BDB4-DACE16553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26FE1-513F-0C48-9E50-302EAACC5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DA783-CA01-BC40-ACC5-E53A6C745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860B4-230F-E040-9D80-E60DAFD3C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3225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00A11D-6481-F140-9A1D-78069702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9375-9929-F04F-8E96-0E6416C1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5CD1B-C08C-E545-8670-1694AA93B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5A3A0-794F-B04A-9AB7-6B09306F608E}" type="datetimeFigureOut">
              <a:rPr lang="en-NO" smtClean="0"/>
              <a:t>04/12/2021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9964C-25BD-684E-81BD-8BE96E580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947E7-AB41-FB42-AB47-AA7A5787D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6D5FE-61A1-3E40-9B1C-256505FB76B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7739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emf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olossus/pylfi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0538" y="1422640"/>
            <a:ext cx="8387255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Simulation-Based Inference for Parameter Identification in Mechanistic Models of Neural Dynamics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6FFF6FF8-0CA6-C940-94F0-CDE3FA9D6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164" y="63556"/>
            <a:ext cx="2347199" cy="1167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71759-FA8F-3148-BDA1-3F8857A52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637" y="191354"/>
            <a:ext cx="5765362" cy="1103027"/>
          </a:xfrm>
          <a:prstGeom prst="rect">
            <a:avLst/>
          </a:prstGeo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41058323-F105-2F4F-9925-26EF2084B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434" y="3884449"/>
            <a:ext cx="9945129" cy="2782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Nicolai </a:t>
            </a:r>
            <a:r>
              <a:rPr lang="en-US" sz="1600" dirty="0" err="1"/>
              <a:t>Haug</a:t>
            </a:r>
            <a:endParaRPr lang="en-US" sz="1600" dirty="0"/>
          </a:p>
          <a:p>
            <a:r>
              <a:rPr lang="en-US" sz="1600" dirty="0"/>
              <a:t>December 13, 2021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Supervisors</a:t>
            </a:r>
            <a:endParaRPr lang="en-US" sz="1600" dirty="0"/>
          </a:p>
          <a:p>
            <a:r>
              <a:rPr lang="en-US" sz="1600" dirty="0" err="1"/>
              <a:t>Gaute</a:t>
            </a:r>
            <a:r>
              <a:rPr lang="en-US" sz="1600" dirty="0"/>
              <a:t> </a:t>
            </a:r>
            <a:r>
              <a:rPr lang="en-US" sz="1600" dirty="0" err="1"/>
              <a:t>Einevoll</a:t>
            </a:r>
            <a:endParaRPr lang="en-US" sz="1600" dirty="0"/>
          </a:p>
          <a:p>
            <a:r>
              <a:rPr lang="en-US" sz="1600" dirty="0"/>
              <a:t>Joakim </a:t>
            </a:r>
            <a:r>
              <a:rPr lang="en-US" sz="1600" dirty="0" err="1"/>
              <a:t>Sundnes</a:t>
            </a:r>
            <a:endParaRPr lang="en-US" sz="1600" dirty="0"/>
          </a:p>
          <a:p>
            <a:r>
              <a:rPr lang="en-US" sz="1600" dirty="0" err="1"/>
              <a:t>Aslak</a:t>
            </a:r>
            <a:r>
              <a:rPr lang="en-US" sz="1600" dirty="0"/>
              <a:t> </a:t>
            </a:r>
            <a:r>
              <a:rPr lang="en-US" sz="1600" dirty="0" err="1"/>
              <a:t>Tveito</a:t>
            </a:r>
            <a:endParaRPr lang="en-US" sz="1600" dirty="0"/>
          </a:p>
          <a:p>
            <a:r>
              <a:rPr lang="en-US" sz="1600" dirty="0"/>
              <a:t>Alexander </a:t>
            </a:r>
            <a:r>
              <a:rPr lang="en-US" sz="1600" dirty="0" err="1"/>
              <a:t>Stasik</a:t>
            </a:r>
            <a:endParaRPr lang="en-US" sz="16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805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FA0A3D-ABF0-9A45-87F8-30ED9EAB7B1A}"/>
              </a:ext>
            </a:extLst>
          </p:cNvPr>
          <p:cNvSpPr/>
          <p:nvPr/>
        </p:nvSpPr>
        <p:spPr>
          <a:xfrm>
            <a:off x="3039291" y="-248194"/>
            <a:ext cx="6113417" cy="177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b="1" dirty="0">
                <a:ln w="0"/>
                <a:solidFill>
                  <a:schemeClr val="tx1"/>
                </a:solidFill>
              </a:rPr>
              <a:t>Choice of Summary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51B0A-B1E3-764B-8BD7-C6FD589D9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8" y="2464751"/>
            <a:ext cx="6595903" cy="4070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EC0A5F-17FD-7947-AEF6-DAC78B7E89B3}"/>
              </a:ext>
            </a:extLst>
          </p:cNvPr>
          <p:cNvSpPr/>
          <p:nvPr/>
        </p:nvSpPr>
        <p:spPr>
          <a:xfrm>
            <a:off x="2610938" y="1086309"/>
            <a:ext cx="6970121" cy="1020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Informative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summary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statistics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crucial</a:t>
            </a:r>
            <a:r>
              <a:rPr lang="nb-NO" sz="2000" dirty="0">
                <a:ln w="0"/>
                <a:solidFill>
                  <a:schemeClr val="tx1"/>
                </a:solidFill>
              </a:rPr>
              <a:t> for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good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performance</a:t>
            </a:r>
            <a:endParaRPr lang="nb-NO" sz="2000" dirty="0">
              <a:ln w="0"/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Set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of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summary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statistics</a:t>
            </a:r>
            <a:r>
              <a:rPr lang="nb-NO" sz="2000" dirty="0">
                <a:ln w="0"/>
                <a:solidFill>
                  <a:schemeClr val="tx1"/>
                </a:solidFill>
              </a:rPr>
              <a:t> must be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low-dimensional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 err="1">
                <a:ln w="0"/>
                <a:solidFill>
                  <a:schemeClr val="tx1"/>
                </a:solidFill>
              </a:rPr>
              <a:t>Use</a:t>
            </a:r>
            <a:r>
              <a:rPr lang="nb-NO" sz="2000" dirty="0">
                <a:ln w="0"/>
                <a:solidFill>
                  <a:schemeClr val="tx1"/>
                </a:solidFill>
              </a:rPr>
              <a:t> expert-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crafted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summary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statistics</a:t>
            </a:r>
            <a:endParaRPr lang="en-NO" sz="2000" dirty="0">
              <a:ln w="0"/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9694F8-06B2-4848-9F50-93BF0C3EE33C}"/>
              </a:ext>
            </a:extLst>
          </p:cNvPr>
          <p:cNvSpPr/>
          <p:nvPr/>
        </p:nvSpPr>
        <p:spPr>
          <a:xfrm>
            <a:off x="7796853" y="3429000"/>
            <a:ext cx="3881780" cy="22148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Average AP overshoot</a:t>
            </a:r>
          </a:p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Average AHP depth</a:t>
            </a:r>
          </a:p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Accommodation index</a:t>
            </a:r>
          </a:p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Average AP width</a:t>
            </a:r>
          </a:p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Latency to first spike</a:t>
            </a:r>
          </a:p>
          <a:p>
            <a:pPr marL="457200" indent="-457200">
              <a:buFont typeface="+mj-lt"/>
              <a:buAutoNum type="arabicPeriod"/>
            </a:pPr>
            <a:r>
              <a:rPr lang="en-NO" sz="2000" dirty="0">
                <a:ln w="0"/>
                <a:solidFill>
                  <a:schemeClr val="tx1"/>
                </a:solidFill>
              </a:rPr>
              <a:t>Spike rate</a:t>
            </a:r>
          </a:p>
          <a:p>
            <a:pPr marL="457200" indent="-457200">
              <a:buFont typeface="+mj-lt"/>
              <a:buAutoNum type="arabicPeriod"/>
            </a:pPr>
            <a:endParaRPr lang="en-NO" sz="2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33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4245-22A2-E24C-BBE6-BC8990CCE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Insert NeuroModels image</a:t>
            </a:r>
          </a:p>
        </p:txBody>
      </p:sp>
    </p:spTree>
    <p:extLst>
      <p:ext uri="{BB962C8B-B14F-4D97-AF65-F5344CB8AC3E}">
        <p14:creationId xmlns:p14="http://schemas.microsoft.com/office/powerpoint/2010/main" val="219970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7E4129-C0C3-EF4E-BABF-FAD05A99E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90" y="1563967"/>
            <a:ext cx="7355945" cy="33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9AC38-9D7D-5942-BA3F-A424E168A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316006"/>
            <a:ext cx="6225988" cy="622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1498CE-574C-4B4F-A236-1E392975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929" y="317500"/>
            <a:ext cx="4826000" cy="311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7E782C-AB3A-E747-9589-88593B477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29" y="3683374"/>
            <a:ext cx="49149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5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5C51E-5EA5-EE4C-8714-266A36475667}"/>
              </a:ext>
            </a:extLst>
          </p:cNvPr>
          <p:cNvSpPr/>
          <p:nvPr/>
        </p:nvSpPr>
        <p:spPr>
          <a:xfrm>
            <a:off x="4557088" y="676837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Rejection ABC Posterior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861CB-9854-1849-AC74-F9891685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37" y="1476353"/>
            <a:ext cx="6830963" cy="42262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E0949F-D4C4-9041-AC34-DA2F8AE75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3236"/>
            <a:ext cx="5382775" cy="247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8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0C76DC-0B2A-1741-AE3A-32EA3809A9B8}"/>
              </a:ext>
            </a:extLst>
          </p:cNvPr>
          <p:cNvSpPr/>
          <p:nvPr/>
        </p:nvSpPr>
        <p:spPr>
          <a:xfrm>
            <a:off x="4557088" y="179296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Regression Adjustment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5F3D5A2-5442-334B-9BE3-FA405391E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742" y="2436337"/>
            <a:ext cx="6530887" cy="44216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3C9EDD-195A-FC4D-9D12-F3708D08DE75}"/>
                  </a:ext>
                </a:extLst>
              </p:cNvPr>
              <p:cNvSpPr/>
              <p:nvPr/>
            </p:nvSpPr>
            <p:spPr>
              <a:xfrm>
                <a:off x="2003612" y="1086309"/>
                <a:ext cx="8673353" cy="102058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Key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idea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Learn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a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regression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model</a:t>
                </a:r>
                <a:endParaRPr lang="nb-NO" sz="2000" dirty="0">
                  <a:ln w="0"/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Correct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the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accepted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samples as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if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they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were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sampled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with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nb-NO" sz="2000" dirty="0">
                  <a:ln w="0"/>
                  <a:solidFill>
                    <a:schemeClr val="tx1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Allows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an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increase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in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the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number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of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summary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statistics</a:t>
                </a:r>
                <a:endParaRPr lang="nb-NO" sz="2000" dirty="0">
                  <a:ln w="0"/>
                  <a:solidFill>
                    <a:schemeClr val="tx1"/>
                  </a:solidFill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Can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then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potentially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extract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more </a:t>
                </a:r>
                <a:r>
                  <a:rPr lang="nb-NO" sz="2000" dirty="0" err="1">
                    <a:ln w="0"/>
                    <a:solidFill>
                      <a:schemeClr val="tx1"/>
                    </a:solidFill>
                  </a:rPr>
                  <a:t>information</a:t>
                </a:r>
                <a:r>
                  <a:rPr lang="nb-NO" sz="2000" dirty="0">
                    <a:ln w="0"/>
                    <a:solidFill>
                      <a:schemeClr val="tx1"/>
                    </a:solidFill>
                  </a:rPr>
                  <a:t> from neural data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3C9EDD-195A-FC4D-9D12-F3708D08DE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612" y="1086309"/>
                <a:ext cx="8673353" cy="1020582"/>
              </a:xfrm>
              <a:prstGeom prst="rect">
                <a:avLst/>
              </a:prstGeom>
              <a:blipFill>
                <a:blip r:embed="rId3"/>
                <a:stretch>
                  <a:fillRect l="-585" t="-31707" b="-378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2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87345-AF2E-FE42-841A-81E1298CC533}"/>
              </a:ext>
            </a:extLst>
          </p:cNvPr>
          <p:cNvSpPr/>
          <p:nvPr/>
        </p:nvSpPr>
        <p:spPr>
          <a:xfrm>
            <a:off x="3845860" y="179296"/>
            <a:ext cx="3993775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Local Linear Regression Adjustment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391DF6-D957-B44F-A7F8-2162DFC6B9E5}"/>
              </a:ext>
            </a:extLst>
          </p:cNvPr>
          <p:cNvCxnSpPr>
            <a:cxnSpLocks/>
          </p:cNvCxnSpPr>
          <p:nvPr/>
        </p:nvCxnSpPr>
        <p:spPr>
          <a:xfrm>
            <a:off x="476026" y="5246344"/>
            <a:ext cx="3463962" cy="0"/>
          </a:xfrm>
          <a:prstGeom prst="straightConnector1">
            <a:avLst/>
          </a:prstGeom>
          <a:ln w="34925" cap="flat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9587D6-EEA8-8A42-9A98-69D2F164CFB6}"/>
              </a:ext>
            </a:extLst>
          </p:cNvPr>
          <p:cNvCxnSpPr>
            <a:cxnSpLocks/>
          </p:cNvCxnSpPr>
          <p:nvPr/>
        </p:nvCxnSpPr>
        <p:spPr>
          <a:xfrm flipV="1">
            <a:off x="476026" y="2259106"/>
            <a:ext cx="0" cy="2987239"/>
          </a:xfrm>
          <a:prstGeom prst="straightConnector1">
            <a:avLst/>
          </a:prstGeom>
          <a:ln w="34925" cap="flat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1D590CB-5A97-1243-BE2A-F8C025B0290B}"/>
              </a:ext>
            </a:extLst>
          </p:cNvPr>
          <p:cNvSpPr/>
          <p:nvPr/>
        </p:nvSpPr>
        <p:spPr>
          <a:xfrm>
            <a:off x="786022" y="2879891"/>
            <a:ext cx="2237672" cy="2066408"/>
          </a:xfrm>
          <a:prstGeom prst="ellipse">
            <a:avLst/>
          </a:prstGeom>
          <a:noFill/>
          <a:ln w="22225">
            <a:solidFill>
              <a:schemeClr val="bg2">
                <a:lumMod val="50000"/>
                <a:alpha val="4955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0C961-12E3-2049-8385-828CE971ED39}"/>
              </a:ext>
            </a:extLst>
          </p:cNvPr>
          <p:cNvCxnSpPr>
            <a:cxnSpLocks/>
          </p:cNvCxnSpPr>
          <p:nvPr/>
        </p:nvCxnSpPr>
        <p:spPr>
          <a:xfrm flipV="1">
            <a:off x="1904857" y="2975520"/>
            <a:ext cx="506909" cy="937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48FDA3B-FF13-214B-84C9-99CC2A5BAC2D}"/>
              </a:ext>
            </a:extLst>
          </p:cNvPr>
          <p:cNvSpPr/>
          <p:nvPr/>
        </p:nvSpPr>
        <p:spPr>
          <a:xfrm>
            <a:off x="1773426" y="3798795"/>
            <a:ext cx="262863" cy="228600"/>
          </a:xfrm>
          <a:prstGeom prst="ellipse">
            <a:avLst/>
          </a:prstGeom>
          <a:solidFill>
            <a:srgbClr val="0070C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BF5B8-01E5-C14B-ACCE-8C2A001AE519}"/>
                  </a:ext>
                </a:extLst>
              </p:cNvPr>
              <p:cNvSpPr txBox="1"/>
              <p:nvPr/>
            </p:nvSpPr>
            <p:spPr>
              <a:xfrm>
                <a:off x="1821102" y="3117382"/>
                <a:ext cx="4303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NO" sz="24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5FBF5B8-01E5-C14B-ACCE-8C2A001AE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102" y="3117382"/>
                <a:ext cx="430374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8D0AD-2228-494F-AA56-7015E7C5FA9C}"/>
                  </a:ext>
                </a:extLst>
              </p:cNvPr>
              <p:cNvSpPr txBox="1"/>
              <p:nvPr/>
            </p:nvSpPr>
            <p:spPr>
              <a:xfrm>
                <a:off x="476026" y="1884819"/>
                <a:ext cx="3571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Summary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statistic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space</m:t>
                      </m:r>
                    </m:oMath>
                  </m:oMathPara>
                </a14:m>
                <a:endParaRPr lang="en-NO" sz="2400" b="1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A8D0AD-2228-494F-AA56-7015E7C5F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26" y="1884819"/>
                <a:ext cx="3571671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49FAD2-D831-1E45-9848-53A07A0B9DC9}"/>
                  </a:ext>
                </a:extLst>
              </p:cNvPr>
              <p:cNvSpPr txBox="1"/>
              <p:nvPr/>
            </p:nvSpPr>
            <p:spPr>
              <a:xfrm>
                <a:off x="653190" y="4297329"/>
                <a:ext cx="2560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Accepted</m:t>
                      </m:r>
                    </m:oMath>
                  </m:oMathPara>
                </a14:m>
                <a:endParaRPr lang="en-NO" sz="2400" b="1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49FAD2-D831-1E45-9848-53A07A0B9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90" y="4297329"/>
                <a:ext cx="256062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>
            <a:extLst>
              <a:ext uri="{FF2B5EF4-FFF2-40B4-BE49-F238E27FC236}">
                <a16:creationId xmlns:a16="http://schemas.microsoft.com/office/drawing/2014/main" id="{EFBF2CA1-5ABE-9548-AA66-DC0DDEA22961}"/>
              </a:ext>
            </a:extLst>
          </p:cNvPr>
          <p:cNvSpPr/>
          <p:nvPr/>
        </p:nvSpPr>
        <p:spPr>
          <a:xfrm>
            <a:off x="927027" y="3396036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DDB0DB-4653-A34A-B119-F67355196701}"/>
              </a:ext>
            </a:extLst>
          </p:cNvPr>
          <p:cNvSpPr/>
          <p:nvPr/>
        </p:nvSpPr>
        <p:spPr>
          <a:xfrm>
            <a:off x="1549704" y="3023179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FF3744-D5DA-0D40-A7F7-9EA11B8A5804}"/>
              </a:ext>
            </a:extLst>
          </p:cNvPr>
          <p:cNvSpPr/>
          <p:nvPr/>
        </p:nvSpPr>
        <p:spPr>
          <a:xfrm>
            <a:off x="1320440" y="3698437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8711157-DE6A-9248-8E54-2C05E0A9FD77}"/>
              </a:ext>
            </a:extLst>
          </p:cNvPr>
          <p:cNvSpPr/>
          <p:nvPr/>
        </p:nvSpPr>
        <p:spPr>
          <a:xfrm>
            <a:off x="2516521" y="4177872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EB5C437-6213-724E-9ED8-50CECABEE07E}"/>
              </a:ext>
            </a:extLst>
          </p:cNvPr>
          <p:cNvSpPr/>
          <p:nvPr/>
        </p:nvSpPr>
        <p:spPr>
          <a:xfrm>
            <a:off x="2619371" y="3674576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E6A776-24F2-A941-BA40-72505D2997B4}"/>
              </a:ext>
            </a:extLst>
          </p:cNvPr>
          <p:cNvSpPr/>
          <p:nvPr/>
        </p:nvSpPr>
        <p:spPr>
          <a:xfrm>
            <a:off x="2333376" y="3445976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07644C8-D5DB-0248-9F8E-4FF170F71044}"/>
              </a:ext>
            </a:extLst>
          </p:cNvPr>
          <p:cNvSpPr/>
          <p:nvPr/>
        </p:nvSpPr>
        <p:spPr>
          <a:xfrm>
            <a:off x="2158125" y="3826002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EB5445-5480-0D47-B5F9-C300A9944F2E}"/>
              </a:ext>
            </a:extLst>
          </p:cNvPr>
          <p:cNvSpPr/>
          <p:nvPr/>
        </p:nvSpPr>
        <p:spPr>
          <a:xfrm>
            <a:off x="2750802" y="708138"/>
            <a:ext cx="6970121" cy="1020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Parameters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that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result</a:t>
            </a:r>
            <a:r>
              <a:rPr lang="nb-NO" sz="2000" dirty="0">
                <a:ln w="0"/>
                <a:solidFill>
                  <a:schemeClr val="tx1"/>
                </a:solidFill>
              </a:rPr>
              <a:t> in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simulations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closer</a:t>
            </a:r>
            <a:r>
              <a:rPr lang="nb-NO" sz="2000" dirty="0">
                <a:ln w="0"/>
                <a:solidFill>
                  <a:schemeClr val="tx1"/>
                </a:solidFill>
              </a:rPr>
              <a:t> to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observation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should</a:t>
            </a:r>
            <a:r>
              <a:rPr lang="nb-NO" sz="2000" dirty="0">
                <a:ln w="0"/>
                <a:solidFill>
                  <a:schemeClr val="tx1"/>
                </a:solidFill>
              </a:rPr>
              <a:t> be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weighted</a:t>
            </a:r>
            <a:r>
              <a:rPr lang="nb-NO" sz="2000" dirty="0">
                <a:ln w="0"/>
                <a:solidFill>
                  <a:schemeClr val="tx1"/>
                </a:solidFill>
              </a:rPr>
              <a:t> more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heavily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than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those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further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away</a:t>
            </a:r>
            <a:endParaRPr lang="nb-NO" sz="2000" dirty="0">
              <a:ln w="0"/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CD45A88-03E4-B341-9AFA-691707FF4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487" y="2058400"/>
            <a:ext cx="5546321" cy="338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1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6F0EA-C505-DE4D-8644-9B12CADC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293" y="1039766"/>
            <a:ext cx="8469106" cy="52265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562BD2-C2D9-CE4B-B5CF-4172D5D36F2B}"/>
              </a:ext>
            </a:extLst>
          </p:cNvPr>
          <p:cNvSpPr/>
          <p:nvPr/>
        </p:nvSpPr>
        <p:spPr>
          <a:xfrm>
            <a:off x="4383741" y="193222"/>
            <a:ext cx="5163671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Tuning parameters pt. 1</a:t>
            </a:r>
          </a:p>
        </p:txBody>
      </p:sp>
    </p:spTree>
    <p:extLst>
      <p:ext uri="{BB962C8B-B14F-4D97-AF65-F5344CB8AC3E}">
        <p14:creationId xmlns:p14="http://schemas.microsoft.com/office/powerpoint/2010/main" val="810510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20DAD-E76F-A342-B1DE-66936362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393" y="955322"/>
            <a:ext cx="8670365" cy="5350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3C366C-518D-8047-A87D-113E774CA279}"/>
              </a:ext>
            </a:extLst>
          </p:cNvPr>
          <p:cNvSpPr/>
          <p:nvPr/>
        </p:nvSpPr>
        <p:spPr>
          <a:xfrm>
            <a:off x="4383741" y="193222"/>
            <a:ext cx="5163671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Tuning parameters pt. 2</a:t>
            </a:r>
          </a:p>
        </p:txBody>
      </p:sp>
    </p:spTree>
    <p:extLst>
      <p:ext uri="{BB962C8B-B14F-4D97-AF65-F5344CB8AC3E}">
        <p14:creationId xmlns:p14="http://schemas.microsoft.com/office/powerpoint/2010/main" val="2594828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986F2A-534F-A94D-A4E7-1CE0AAC943DC}"/>
              </a:ext>
            </a:extLst>
          </p:cNvPr>
          <p:cNvSpPr/>
          <p:nvPr/>
        </p:nvSpPr>
        <p:spPr>
          <a:xfrm>
            <a:off x="1605457" y="1026460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Original ABC Posterior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1B147-CBAA-1540-AD01-17C9BBC21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351" y="1577880"/>
            <a:ext cx="5723963" cy="3541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79F74-16A9-1A47-94AC-CDA6CBEF5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88" y="1577880"/>
            <a:ext cx="5723963" cy="35413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EF1547-2AAB-1648-B79C-1A8C212E67C5}"/>
              </a:ext>
            </a:extLst>
          </p:cNvPr>
          <p:cNvSpPr/>
          <p:nvPr/>
        </p:nvSpPr>
        <p:spPr>
          <a:xfrm>
            <a:off x="7329420" y="1026460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Adjusted ABC Posterior</a:t>
            </a:r>
          </a:p>
        </p:txBody>
      </p:sp>
    </p:spTree>
    <p:extLst>
      <p:ext uri="{BB962C8B-B14F-4D97-AF65-F5344CB8AC3E}">
        <p14:creationId xmlns:p14="http://schemas.microsoft.com/office/powerpoint/2010/main" val="304847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504C9-B977-424D-9D79-ECCF23B5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2" y="2176850"/>
            <a:ext cx="4694438" cy="24106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808638-148D-D04D-BAB7-5B457805FE6F}"/>
              </a:ext>
            </a:extLst>
          </p:cNvPr>
          <p:cNvSpPr/>
          <p:nvPr/>
        </p:nvSpPr>
        <p:spPr>
          <a:xfrm>
            <a:off x="299925" y="518620"/>
            <a:ext cx="5011386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>
                <a:solidFill>
                  <a:schemeClr val="tx1"/>
                </a:solidFill>
              </a:rPr>
              <a:t>Record data from neural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>
                <a:solidFill>
                  <a:schemeClr val="tx1"/>
                </a:solidFill>
              </a:rPr>
              <a:t>Model data-generating process in terms of causal mechanisms</a:t>
            </a:r>
          </a:p>
        </p:txBody>
      </p:sp>
      <p:pic>
        <p:nvPicPr>
          <p:cNvPr id="13" name="Picture 12" descr="Diagram, schematic&#10;&#10;Description automatically generated">
            <a:extLst>
              <a:ext uri="{FF2B5EF4-FFF2-40B4-BE49-F238E27FC236}">
                <a16:creationId xmlns:a16="http://schemas.microsoft.com/office/drawing/2014/main" id="{42D78781-F281-144F-AC3A-FCE95E10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268" y="641156"/>
            <a:ext cx="4394514" cy="2741023"/>
          </a:xfrm>
          <a:prstGeom prst="rect">
            <a:avLst/>
          </a:prstGeom>
        </p:spPr>
      </p:pic>
      <p:sp>
        <p:nvSpPr>
          <p:cNvPr id="14" name="Left Arrow 13">
            <a:extLst>
              <a:ext uri="{FF2B5EF4-FFF2-40B4-BE49-F238E27FC236}">
                <a16:creationId xmlns:a16="http://schemas.microsoft.com/office/drawing/2014/main" id="{0CA92F74-CA49-504D-8340-A18EAEFE822C}"/>
              </a:ext>
            </a:extLst>
          </p:cNvPr>
          <p:cNvSpPr/>
          <p:nvPr/>
        </p:nvSpPr>
        <p:spPr>
          <a:xfrm>
            <a:off x="5060731" y="2391624"/>
            <a:ext cx="2070537" cy="755468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PREDICTION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A2A71A6-4867-E442-9F36-EE7BE2E95E24}"/>
              </a:ext>
            </a:extLst>
          </p:cNvPr>
          <p:cNvSpPr/>
          <p:nvPr/>
        </p:nvSpPr>
        <p:spPr>
          <a:xfrm>
            <a:off x="5303393" y="3546544"/>
            <a:ext cx="2070538" cy="755467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C9AB9-5C36-3343-9C18-0B915C9DA932}"/>
                  </a:ext>
                </a:extLst>
              </p:cNvPr>
              <p:cNvSpPr txBox="1"/>
              <p:nvPr/>
            </p:nvSpPr>
            <p:spPr>
              <a:xfrm>
                <a:off x="8473560" y="3655680"/>
                <a:ext cx="938153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nb-NO" sz="2400" b="0" i="1" smtClean="0">
                          <a:latin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nb-NO" sz="2400" b="0" dirty="0"/>
              </a:p>
              <a:p>
                <a:endParaRPr lang="en-NO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FC9AB9-5C36-3343-9C18-0B915C9DA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560" y="3655680"/>
                <a:ext cx="93815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AC59F28-05DD-7842-B62B-9312A4F1B411}"/>
              </a:ext>
            </a:extLst>
          </p:cNvPr>
          <p:cNvSpPr txBox="1"/>
          <p:nvPr/>
        </p:nvSpPr>
        <p:spPr>
          <a:xfrm>
            <a:off x="7982886" y="4117345"/>
            <a:ext cx="191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Model parameters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5F06138-F980-9843-9ED2-0DF3A7F31F87}"/>
              </a:ext>
            </a:extLst>
          </p:cNvPr>
          <p:cNvSpPr/>
          <p:nvPr/>
        </p:nvSpPr>
        <p:spPr>
          <a:xfrm>
            <a:off x="2999452" y="5546112"/>
            <a:ext cx="6193093" cy="755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solidFill>
                  <a:schemeClr val="tx1"/>
                </a:solidFill>
                <a:effectLst/>
              </a:rPr>
              <a:t>Challenge: Identify data-compatible model parameters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53FB63-307E-CC41-8C58-F6CCC4174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42" y="2303648"/>
            <a:ext cx="5054703" cy="26127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193FEA-7B41-CC42-99C5-FA64A0FDE540}"/>
              </a:ext>
            </a:extLst>
          </p:cNvPr>
          <p:cNvSpPr txBox="1"/>
          <p:nvPr/>
        </p:nvSpPr>
        <p:spPr>
          <a:xfrm>
            <a:off x="8209423" y="271824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Mechanistic model</a:t>
            </a:r>
          </a:p>
        </p:txBody>
      </p:sp>
    </p:spTree>
    <p:extLst>
      <p:ext uri="{BB962C8B-B14F-4D97-AF65-F5344CB8AC3E}">
        <p14:creationId xmlns:p14="http://schemas.microsoft.com/office/powerpoint/2010/main" val="212044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  <p:bldP spid="17" grpId="0"/>
      <p:bldP spid="18" grpId="0" animBg="1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E622A5-57F4-9745-8A2C-5381043B563E}"/>
              </a:ext>
            </a:extLst>
          </p:cNvPr>
          <p:cNvSpPr/>
          <p:nvPr/>
        </p:nvSpPr>
        <p:spPr>
          <a:xfrm>
            <a:off x="4557088" y="179775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Posterior Predictive Check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71A1A-6343-3C42-8DC6-E996865B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65" y="1574408"/>
            <a:ext cx="8148917" cy="50416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B88E1C-E2F9-0948-9958-4CBA9E5F570B}"/>
              </a:ext>
            </a:extLst>
          </p:cNvPr>
          <p:cNvSpPr/>
          <p:nvPr/>
        </p:nvSpPr>
        <p:spPr>
          <a:xfrm>
            <a:off x="1788459" y="820051"/>
            <a:ext cx="8713693" cy="10205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Draw 100 samples from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posterior</a:t>
            </a:r>
            <a:r>
              <a:rPr lang="nb-NO" sz="2000" dirty="0">
                <a:ln w="0"/>
                <a:solidFill>
                  <a:schemeClr val="tx1"/>
                </a:solidFill>
              </a:rPr>
              <a:t> and </a:t>
            </a:r>
            <a:r>
              <a:rPr lang="en-GB" sz="2000" dirty="0">
                <a:solidFill>
                  <a:schemeClr val="tx1"/>
                </a:solidFill>
              </a:rPr>
              <a:t>feed the parameters to the HH simulator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Then take the average of the simulated voltage traces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b-NO" sz="2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02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1B140F-216E-9346-92CA-3696BAD33A0A}"/>
              </a:ext>
            </a:extLst>
          </p:cNvPr>
          <p:cNvSpPr/>
          <p:nvPr/>
        </p:nvSpPr>
        <p:spPr>
          <a:xfrm>
            <a:off x="3657600" y="179775"/>
            <a:ext cx="5163671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Sequential Neural Posterior Estimation (SNPE)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E358BD-E07B-8047-BFBC-EF6FE6890845}"/>
              </a:ext>
            </a:extLst>
          </p:cNvPr>
          <p:cNvSpPr/>
          <p:nvPr/>
        </p:nvSpPr>
        <p:spPr>
          <a:xfrm>
            <a:off x="1290918" y="820050"/>
            <a:ext cx="8430005" cy="1465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A 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neural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density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estimation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algorithm</a:t>
            </a:r>
            <a:endParaRPr lang="nb-NO" sz="2000" dirty="0">
              <a:ln w="0"/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000" dirty="0" err="1">
                <a:ln w="0"/>
                <a:solidFill>
                  <a:schemeClr val="tx1"/>
                </a:solidFill>
              </a:rPr>
              <a:t>That</a:t>
            </a:r>
            <a:r>
              <a:rPr lang="nb-NO" sz="2000" dirty="0">
                <a:ln w="0"/>
                <a:solidFill>
                  <a:schemeClr val="tx1"/>
                </a:solidFill>
              </a:rPr>
              <a:t> is, a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density</a:t>
            </a:r>
            <a:r>
              <a:rPr lang="nb-NO" sz="2000" dirty="0">
                <a:ln w="0"/>
                <a:solidFill>
                  <a:schemeClr val="tx1"/>
                </a:solidFill>
              </a:rPr>
              <a:t> estimator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based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on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specialized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artificial</a:t>
            </a:r>
            <a:r>
              <a:rPr lang="nb-NO" sz="2000" dirty="0">
                <a:ln w="0"/>
                <a:solidFill>
                  <a:schemeClr val="tx1"/>
                </a:solidFill>
              </a:rPr>
              <a:t> neural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networks</a:t>
            </a:r>
            <a:r>
              <a:rPr lang="nb-NO" sz="2000" dirty="0">
                <a:ln w="0"/>
                <a:solidFill>
                  <a:schemeClr val="tx1"/>
                </a:solidFill>
              </a:rPr>
              <a:t> (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ANNs</a:t>
            </a:r>
            <a:r>
              <a:rPr lang="nb-NO" sz="2000" dirty="0">
                <a:ln w="0"/>
                <a:solidFill>
                  <a:schemeClr val="tx1"/>
                </a:solidFill>
              </a:rPr>
              <a:t>)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n w="0"/>
                <a:solidFill>
                  <a:schemeClr val="tx1"/>
                </a:solidFill>
              </a:rPr>
              <a:t>Instead of filtering out simulations, as ABC does, SNPE trains on </a:t>
            </a:r>
            <a:r>
              <a:rPr lang="en-GB" sz="2000" b="1" dirty="0">
                <a:ln w="0"/>
                <a:solidFill>
                  <a:schemeClr val="tx1"/>
                </a:solidFill>
              </a:rPr>
              <a:t>all</a:t>
            </a:r>
            <a:r>
              <a:rPr lang="en-GB" sz="2000" dirty="0">
                <a:ln w="0"/>
                <a:solidFill>
                  <a:schemeClr val="tx1"/>
                </a:solidFill>
              </a:rPr>
              <a:t> model simulations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n w="0"/>
                <a:solidFill>
                  <a:schemeClr val="tx1"/>
                </a:solidFill>
              </a:rPr>
              <a:t>Mackelab</a:t>
            </a:r>
            <a:endParaRPr lang="nb-NO" sz="2000" dirty="0">
              <a:ln w="0"/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14C58E-3A2B-7245-9B67-20D1ED3A7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2525325"/>
            <a:ext cx="8826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76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34CAA-9CFC-6A4D-889A-871B05305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7" y="1806480"/>
            <a:ext cx="5723963" cy="3541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5D760E-2AC4-7F41-95A3-5CCF161D7FF3}"/>
              </a:ext>
            </a:extLst>
          </p:cNvPr>
          <p:cNvSpPr/>
          <p:nvPr/>
        </p:nvSpPr>
        <p:spPr>
          <a:xfrm>
            <a:off x="1695106" y="1255060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Adjusted ABC Posterior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9BFA0-48FF-2E45-A6FF-25DDAC58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4965"/>
            <a:ext cx="5871881" cy="36328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CC3836-79B0-2649-9DD5-50FE3DE311AE}"/>
              </a:ext>
            </a:extLst>
          </p:cNvPr>
          <p:cNvSpPr/>
          <p:nvPr/>
        </p:nvSpPr>
        <p:spPr>
          <a:xfrm>
            <a:off x="8073104" y="1232649"/>
            <a:ext cx="1917671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SNPE Posterior</a:t>
            </a:r>
          </a:p>
        </p:txBody>
      </p:sp>
    </p:spTree>
    <p:extLst>
      <p:ext uri="{BB962C8B-B14F-4D97-AF65-F5344CB8AC3E}">
        <p14:creationId xmlns:p14="http://schemas.microsoft.com/office/powerpoint/2010/main" val="312392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E8D8B3-DD87-4E4B-B5F3-ED52267508F5}"/>
              </a:ext>
            </a:extLst>
          </p:cNvPr>
          <p:cNvSpPr/>
          <p:nvPr/>
        </p:nvSpPr>
        <p:spPr>
          <a:xfrm>
            <a:off x="4249270" y="273904"/>
            <a:ext cx="318695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The Brunel Network Model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320C04FF-9F5F-2744-A73E-0B57238E6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848235"/>
            <a:ext cx="2832502" cy="233177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C19EAFE-D71C-ED47-876F-EF1B25E4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29" y="3518543"/>
            <a:ext cx="4368053" cy="3225157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E6AEC312-98B8-1A4F-8BFA-1AA4C09C3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079" y="848235"/>
            <a:ext cx="5723833" cy="2502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72D5D6-1B97-A442-82BC-19079CD2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482" y="3244703"/>
            <a:ext cx="5617164" cy="349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27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C766E-43F9-A54C-BC0B-72E38CE6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9" y="272900"/>
            <a:ext cx="4262717" cy="643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0DAF4-63B6-BB49-9476-2101D5535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223"/>
            <a:ext cx="49403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47B02-1DA8-6941-A287-7252A0725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88123"/>
            <a:ext cx="4787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03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49A7B3-9F2D-8D42-AD27-A2A47A9E7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8" y="2449719"/>
            <a:ext cx="5635095" cy="27022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D4DD25-2012-2845-88EB-F1FB75300899}"/>
              </a:ext>
            </a:extLst>
          </p:cNvPr>
          <p:cNvSpPr/>
          <p:nvPr/>
        </p:nvSpPr>
        <p:spPr>
          <a:xfrm>
            <a:off x="7492469" y="1247392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Adjusted ABC Posterior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6B3E9-04D2-C544-823A-7C07D4B5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1041"/>
            <a:ext cx="5870762" cy="3619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A7AA45-F3D3-B24E-B91F-DF762EB103A9}"/>
              </a:ext>
            </a:extLst>
          </p:cNvPr>
          <p:cNvSpPr/>
          <p:nvPr/>
        </p:nvSpPr>
        <p:spPr>
          <a:xfrm>
            <a:off x="4557088" y="297133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Observation from AI state</a:t>
            </a:r>
          </a:p>
        </p:txBody>
      </p:sp>
    </p:spTree>
    <p:extLst>
      <p:ext uri="{BB962C8B-B14F-4D97-AF65-F5344CB8AC3E}">
        <p14:creationId xmlns:p14="http://schemas.microsoft.com/office/powerpoint/2010/main" val="56958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60AE8-58A9-D447-807F-14BE6DF8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23" y="912391"/>
            <a:ext cx="7962153" cy="5033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BD9B4A-EFFF-224D-A2FB-22DF02F0381C}"/>
              </a:ext>
            </a:extLst>
          </p:cNvPr>
          <p:cNvSpPr/>
          <p:nvPr/>
        </p:nvSpPr>
        <p:spPr>
          <a:xfrm>
            <a:off x="4557088" y="179775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Posterior Predictive Check</a:t>
            </a:r>
          </a:p>
        </p:txBody>
      </p:sp>
    </p:spTree>
    <p:extLst>
      <p:ext uri="{BB962C8B-B14F-4D97-AF65-F5344CB8AC3E}">
        <p14:creationId xmlns:p14="http://schemas.microsoft.com/office/powerpoint/2010/main" val="1622721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F5D4BB-DF06-A548-9B35-CB39E44CFF7F}"/>
              </a:ext>
            </a:extLst>
          </p:cNvPr>
          <p:cNvSpPr/>
          <p:nvPr/>
        </p:nvSpPr>
        <p:spPr>
          <a:xfrm>
            <a:off x="1621707" y="1489439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Adjusted ABC Posterior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7CA63-BC84-AA40-87E7-57151831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38" y="2233088"/>
            <a:ext cx="5870762" cy="36195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72BFED-FE3F-4944-A007-2586B7C6D4E3}"/>
              </a:ext>
            </a:extLst>
          </p:cNvPr>
          <p:cNvSpPr/>
          <p:nvPr/>
        </p:nvSpPr>
        <p:spPr>
          <a:xfrm>
            <a:off x="4557088" y="297133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Observation from AI state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FA596-78E2-D149-B780-059752E6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2233087"/>
            <a:ext cx="5870762" cy="36195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E38C8-09DE-974C-96D4-0FD84E1A8324}"/>
              </a:ext>
            </a:extLst>
          </p:cNvPr>
          <p:cNvSpPr/>
          <p:nvPr/>
        </p:nvSpPr>
        <p:spPr>
          <a:xfrm>
            <a:off x="7492472" y="1489439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SNPE Posterior</a:t>
            </a:r>
          </a:p>
        </p:txBody>
      </p:sp>
    </p:spTree>
    <p:extLst>
      <p:ext uri="{BB962C8B-B14F-4D97-AF65-F5344CB8AC3E}">
        <p14:creationId xmlns:p14="http://schemas.microsoft.com/office/powerpoint/2010/main" val="2757615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9C11398-7676-E94C-87DC-1F4EC5F88236}"/>
              </a:ext>
            </a:extLst>
          </p:cNvPr>
          <p:cNvSpPr/>
          <p:nvPr/>
        </p:nvSpPr>
        <p:spPr>
          <a:xfrm>
            <a:off x="4557088" y="297133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Observation from SR state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C5078-A6B4-7445-A89C-6582EDBABC0B}"/>
              </a:ext>
            </a:extLst>
          </p:cNvPr>
          <p:cNvSpPr/>
          <p:nvPr/>
        </p:nvSpPr>
        <p:spPr>
          <a:xfrm>
            <a:off x="5041182" y="1744933"/>
            <a:ext cx="3077823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SNPE Posterior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C4FDBD-B0AE-3F4D-BB81-5F343A91B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65" y="2290346"/>
            <a:ext cx="6441142" cy="397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48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11A0-EDF4-394D-BA1F-4EC5A2586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Summarize key findings</a:t>
            </a:r>
          </a:p>
          <a:p>
            <a:pPr lvl="1"/>
            <a:r>
              <a:rPr lang="en-NO" dirty="0"/>
              <a:t>SBI is well-suited for many computational investigations</a:t>
            </a:r>
          </a:p>
          <a:p>
            <a:pPr lvl="1"/>
            <a:r>
              <a:rPr lang="en-NO" dirty="0"/>
              <a:t>We found a principled approach</a:t>
            </a:r>
          </a:p>
          <a:p>
            <a:pPr lvl="1"/>
            <a:endParaRPr lang="en-NO" dirty="0"/>
          </a:p>
          <a:p>
            <a:pPr marL="457200" lvl="1" indent="0">
              <a:buNone/>
            </a:pPr>
            <a:endParaRPr lang="en-NO" dirty="0"/>
          </a:p>
          <a:p>
            <a:r>
              <a:rPr lang="en-NO" dirty="0"/>
              <a:t>Outlook</a:t>
            </a:r>
          </a:p>
          <a:p>
            <a:pPr lvl="1"/>
            <a:r>
              <a:rPr lang="en-NO" dirty="0"/>
              <a:t>Explore higher-dimensional problems</a:t>
            </a:r>
          </a:p>
        </p:txBody>
      </p:sp>
    </p:spTree>
    <p:extLst>
      <p:ext uri="{BB962C8B-B14F-4D97-AF65-F5344CB8AC3E}">
        <p14:creationId xmlns:p14="http://schemas.microsoft.com/office/powerpoint/2010/main" val="346828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2123271-3D4B-E34C-9C04-F6AB538E0F74}"/>
              </a:ext>
            </a:extLst>
          </p:cNvPr>
          <p:cNvSpPr/>
          <p:nvPr/>
        </p:nvSpPr>
        <p:spPr>
          <a:xfrm>
            <a:off x="4227195" y="-365760"/>
            <a:ext cx="3737610" cy="177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b="1" dirty="0">
                <a:ln w="0"/>
                <a:solidFill>
                  <a:schemeClr val="tx1"/>
                </a:solidFill>
              </a:rPr>
              <a:t>Bayesian Inference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9188D0-AE5E-DA48-AEA5-5B9A3AA98289}"/>
              </a:ext>
            </a:extLst>
          </p:cNvPr>
          <p:cNvSpPr/>
          <p:nvPr/>
        </p:nvSpPr>
        <p:spPr>
          <a:xfrm>
            <a:off x="2522217" y="735330"/>
            <a:ext cx="7073267" cy="2693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Model beliefs using </a:t>
            </a:r>
            <a:r>
              <a:rPr lang="en-NO" sz="2000" b="1" dirty="0">
                <a:ln w="0"/>
                <a:solidFill>
                  <a:schemeClr val="tx1"/>
                </a:solidFill>
              </a:rPr>
              <a:t>statistical</a:t>
            </a:r>
            <a:r>
              <a:rPr lang="en-NO" sz="2000" dirty="0">
                <a:ln w="0"/>
                <a:solidFill>
                  <a:schemeClr val="tx1"/>
                </a:solidFill>
              </a:rPr>
              <a:t> </a:t>
            </a:r>
            <a:r>
              <a:rPr lang="en-NO" sz="2000" b="1" dirty="0">
                <a:ln w="0"/>
                <a:solidFill>
                  <a:schemeClr val="tx1"/>
                </a:solidFill>
              </a:rPr>
              <a:t>distributions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Unknown parameters are treated as random variables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Enables uncertainty quantification</a:t>
            </a:r>
            <a:endParaRPr lang="en-NO" sz="2000" b="1" dirty="0">
              <a:ln w="0"/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Update </a:t>
            </a:r>
            <a:r>
              <a:rPr lang="en-NO" sz="2000" b="1" dirty="0">
                <a:ln w="0"/>
                <a:solidFill>
                  <a:schemeClr val="tx1"/>
                </a:solidFill>
              </a:rPr>
              <a:t>prior</a:t>
            </a:r>
            <a:r>
              <a:rPr lang="en-NO" sz="2000" dirty="0">
                <a:ln w="0"/>
                <a:solidFill>
                  <a:schemeClr val="tx1"/>
                </a:solidFill>
              </a:rPr>
              <a:t> beliefs into </a:t>
            </a:r>
            <a:r>
              <a:rPr lang="en-NO" sz="2000" b="1" dirty="0">
                <a:ln w="0"/>
                <a:solidFill>
                  <a:schemeClr val="tx1"/>
                </a:solidFill>
              </a:rPr>
              <a:t>posterior</a:t>
            </a:r>
            <a:r>
              <a:rPr lang="en-NO" sz="2000" dirty="0">
                <a:ln w="0"/>
                <a:solidFill>
                  <a:schemeClr val="tx1"/>
                </a:solidFill>
              </a:rPr>
              <a:t> beliefs when observing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BFD13B-17B2-1848-8729-BD2ECA5563B4}"/>
              </a:ext>
            </a:extLst>
          </p:cNvPr>
          <p:cNvSpPr/>
          <p:nvPr/>
        </p:nvSpPr>
        <p:spPr>
          <a:xfrm>
            <a:off x="4968102" y="2880360"/>
            <a:ext cx="2181498" cy="548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solidFill>
                  <a:schemeClr val="tx1"/>
                </a:solidFill>
              </a:rPr>
              <a:t>Bayes</a:t>
            </a:r>
            <a:r>
              <a:rPr lang="en-NO" b="1" dirty="0">
                <a:solidFill>
                  <a:schemeClr val="tx1"/>
                </a:solidFill>
              </a:rPr>
              <a:t>’ theorem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2F66C0-9801-BF4F-B8CA-541B27C35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000" y="3585755"/>
            <a:ext cx="3960000" cy="46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399576-D396-B54B-9F47-2CB91ADEE7A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16000" y="3582816"/>
            <a:ext cx="3960000" cy="46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1F261A-8BA8-C146-8A4B-2C67C1C359E3}"/>
              </a:ext>
            </a:extLst>
          </p:cNvPr>
          <p:cNvSpPr/>
          <p:nvPr/>
        </p:nvSpPr>
        <p:spPr>
          <a:xfrm>
            <a:off x="7964805" y="4530090"/>
            <a:ext cx="970189" cy="48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b="1" dirty="0">
                <a:ln w="0"/>
                <a:solidFill>
                  <a:srgbClr val="FF0000"/>
                </a:solidFill>
              </a:rPr>
              <a:t>Prior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A894AC-42FD-BB47-921D-C00ABAB402C7}"/>
              </a:ext>
            </a:extLst>
          </p:cNvPr>
          <p:cNvCxnSpPr>
            <a:cxnSpLocks/>
          </p:cNvCxnSpPr>
          <p:nvPr/>
        </p:nvCxnSpPr>
        <p:spPr>
          <a:xfrm>
            <a:off x="7837714" y="4047754"/>
            <a:ext cx="275436" cy="4823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9805A3-BC2C-0D4D-A014-C369D397FC12}"/>
                  </a:ext>
                </a:extLst>
              </p:cNvPr>
              <p:cNvSpPr/>
              <p:nvPr/>
            </p:nvSpPr>
            <p:spPr>
              <a:xfrm>
                <a:off x="7964805" y="4875341"/>
                <a:ext cx="4227195" cy="10421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O" dirty="0">
                    <a:ln w="0"/>
                    <a:solidFill>
                      <a:schemeClr val="tx1"/>
                    </a:solidFill>
                  </a:rPr>
                  <a:t>Information about parameter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O" dirty="0">
                    <a:ln w="0"/>
                    <a:solidFill>
                      <a:schemeClr val="tx1"/>
                    </a:solidFill>
                  </a:rPr>
                  <a:t> before observing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b="0" i="0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endParaRPr lang="nb-NO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NO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A9805A3-BC2C-0D4D-A014-C369D397F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05" y="4875341"/>
                <a:ext cx="4227195" cy="1042134"/>
              </a:xfrm>
              <a:prstGeom prst="rect">
                <a:avLst/>
              </a:prstGeom>
              <a:blipFill>
                <a:blip r:embed="rId4"/>
                <a:stretch>
                  <a:fillRect l="-8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0A2DC3-A99D-A44E-87B5-AF9FCC4DE91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134575" y="3592752"/>
            <a:ext cx="3960000" cy="457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8D3B3AF-4D85-D743-97A3-C9A168536E37}"/>
              </a:ext>
            </a:extLst>
          </p:cNvPr>
          <p:cNvSpPr/>
          <p:nvPr/>
        </p:nvSpPr>
        <p:spPr>
          <a:xfrm>
            <a:off x="5057226" y="4541092"/>
            <a:ext cx="1306285" cy="48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b="1" dirty="0">
                <a:ln w="0"/>
                <a:solidFill>
                  <a:srgbClr val="FF0000"/>
                </a:solidFill>
              </a:rPr>
              <a:t>Likelihood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36D99A1-36EB-9244-A9E9-3D2401567D04}"/>
              </a:ext>
            </a:extLst>
          </p:cNvPr>
          <p:cNvCxnSpPr>
            <a:cxnSpLocks/>
          </p:cNvCxnSpPr>
          <p:nvPr/>
        </p:nvCxnSpPr>
        <p:spPr>
          <a:xfrm flipH="1">
            <a:off x="5839097" y="4071745"/>
            <a:ext cx="524415" cy="4671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9682833-DBC8-1045-AF61-36F0CF602409}"/>
              </a:ext>
            </a:extLst>
          </p:cNvPr>
          <p:cNvSpPr/>
          <p:nvPr/>
        </p:nvSpPr>
        <p:spPr>
          <a:xfrm>
            <a:off x="5057226" y="4903470"/>
            <a:ext cx="3240705" cy="1042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dirty="0">
                <a:ln w="0"/>
                <a:solidFill>
                  <a:schemeClr val="tx1"/>
                </a:solidFill>
              </a:rPr>
              <a:t>Statistical model of data-generating process</a:t>
            </a:r>
            <a:endParaRPr lang="nb-NO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O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0138B-01D4-DE4B-B38D-3365BCC9B0C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53150" y="3573524"/>
            <a:ext cx="3960000" cy="460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F8C1C3B-96CE-1441-9559-8C9CE74BF109}"/>
              </a:ext>
            </a:extLst>
          </p:cNvPr>
          <p:cNvSpPr/>
          <p:nvPr/>
        </p:nvSpPr>
        <p:spPr>
          <a:xfrm>
            <a:off x="2120653" y="4634173"/>
            <a:ext cx="1306285" cy="4823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b="1" dirty="0">
                <a:ln w="0"/>
                <a:solidFill>
                  <a:srgbClr val="FF0000"/>
                </a:solidFill>
              </a:rPr>
              <a:t>Posterior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03830B-2C91-A842-9E58-6FC47F732CD6}"/>
              </a:ext>
            </a:extLst>
          </p:cNvPr>
          <p:cNvCxnSpPr>
            <a:cxnSpLocks/>
          </p:cNvCxnSpPr>
          <p:nvPr/>
        </p:nvCxnSpPr>
        <p:spPr>
          <a:xfrm flipH="1">
            <a:off x="3108960" y="4087453"/>
            <a:ext cx="1380443" cy="594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558CB7-CCC0-AB44-84A9-F3A14B3250F9}"/>
                  </a:ext>
                </a:extLst>
              </p:cNvPr>
              <p:cNvSpPr/>
              <p:nvPr/>
            </p:nvSpPr>
            <p:spPr>
              <a:xfrm>
                <a:off x="2120654" y="4927983"/>
                <a:ext cx="3240705" cy="10421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O" dirty="0">
                    <a:ln w="0"/>
                    <a:solidFill>
                      <a:schemeClr val="tx1"/>
                    </a:solidFill>
                  </a:rPr>
                  <a:t>Information about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O" dirty="0">
                    <a:ln w="0"/>
                    <a:solidFill>
                      <a:schemeClr val="tx1"/>
                    </a:solidFill>
                  </a:rPr>
                  <a:t> in the light o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nb-NO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nb-NO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i="1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endParaRPr lang="nb-NO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  <a:p>
                <a:endParaRPr lang="en-NO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D558CB7-CCC0-AB44-84A9-F3A14B325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54" y="4927983"/>
                <a:ext cx="3240705" cy="1042134"/>
              </a:xfrm>
              <a:prstGeom prst="rect">
                <a:avLst/>
              </a:prstGeom>
              <a:blipFill>
                <a:blip r:embed="rId7"/>
                <a:stretch>
                  <a:fillRect l="-11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7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4" grpId="1"/>
      <p:bldP spid="17" grpId="0"/>
      <p:bldP spid="15" grpId="0"/>
      <p:bldP spid="15" grpId="1"/>
      <p:bldP spid="20" grpId="0"/>
      <p:bldP spid="21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1C06A7-051A-FA43-8134-E392305F0E91}"/>
              </a:ext>
            </a:extLst>
          </p:cNvPr>
          <p:cNvSpPr/>
          <p:nvPr/>
        </p:nvSpPr>
        <p:spPr>
          <a:xfrm>
            <a:off x="2194560" y="742950"/>
            <a:ext cx="7726680" cy="1897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Evaluation of likelihood seems like a basic requirement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However, likelihoods are generally </a:t>
            </a:r>
            <a:r>
              <a:rPr lang="en-NO" sz="2000" b="1" dirty="0">
                <a:solidFill>
                  <a:schemeClr val="tx1"/>
                </a:solidFill>
              </a:rPr>
              <a:t>intractable</a:t>
            </a:r>
            <a:r>
              <a:rPr lang="en-NO" sz="2000" dirty="0">
                <a:solidFill>
                  <a:schemeClr val="tx1"/>
                </a:solidFill>
              </a:rPr>
              <a:t> for mechanistic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A87D420-4700-6F45-AE37-C40EB1A03E7B}"/>
              </a:ext>
            </a:extLst>
          </p:cNvPr>
          <p:cNvSpPr/>
          <p:nvPr/>
        </p:nvSpPr>
        <p:spPr>
          <a:xfrm>
            <a:off x="2194560" y="2580618"/>
            <a:ext cx="7726680" cy="755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solidFill>
                  <a:schemeClr val="tx1"/>
                </a:solidFill>
                <a:effectLst/>
              </a:rPr>
              <a:t>How can we do Bayesian inference for mechanistic models?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E82909-C5D0-434C-B888-16DD905D785D}"/>
              </a:ext>
            </a:extLst>
          </p:cNvPr>
          <p:cNvSpPr/>
          <p:nvPr/>
        </p:nvSpPr>
        <p:spPr>
          <a:xfrm>
            <a:off x="2232660" y="3655037"/>
            <a:ext cx="7726680" cy="2157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Possible solution: </a:t>
            </a:r>
            <a:r>
              <a:rPr lang="en-NO" sz="2000" b="1" dirty="0">
                <a:solidFill>
                  <a:schemeClr val="tx1"/>
                </a:solidFill>
              </a:rPr>
              <a:t>Simulation-Based Inference </a:t>
            </a:r>
            <a:r>
              <a:rPr lang="en-NO" sz="2000" dirty="0">
                <a:solidFill>
                  <a:schemeClr val="tx1"/>
                </a:solidFill>
              </a:rPr>
              <a:t>(SBI)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Also called </a:t>
            </a:r>
            <a:r>
              <a:rPr lang="en-NO" sz="2000" b="1" dirty="0">
                <a:solidFill>
                  <a:schemeClr val="tx1"/>
                </a:solidFill>
              </a:rPr>
              <a:t>Likelihood-Free Inference </a:t>
            </a:r>
            <a:r>
              <a:rPr lang="en-NO" sz="2000" dirty="0">
                <a:solidFill>
                  <a:schemeClr val="tx1"/>
                </a:solidFill>
              </a:rPr>
              <a:t>(LFI)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Avoid explicit likelihood evaluations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Use model simulations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O" sz="2000" b="1" dirty="0">
                <a:solidFill>
                  <a:schemeClr val="tx1"/>
                </a:solidFill>
              </a:rPr>
              <a:t>Objective of 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O" sz="2000" dirty="0">
                <a:solidFill>
                  <a:schemeClr val="tx1"/>
                </a:solidFill>
              </a:rPr>
              <a:t>Investigate the ability and utility of SBI for identifying parameters in mechanistic models of neural dynamics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FD97C78-FE78-7749-9B3E-EF5C3F7044B1}"/>
              </a:ext>
            </a:extLst>
          </p:cNvPr>
          <p:cNvSpPr/>
          <p:nvPr/>
        </p:nvSpPr>
        <p:spPr>
          <a:xfrm>
            <a:off x="2194560" y="2580617"/>
            <a:ext cx="7726680" cy="7554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solidFill>
                  <a:schemeClr val="tx1"/>
                </a:solidFill>
                <a:effectLst/>
              </a:rPr>
              <a:t>How can we do Bayesian inference for mechanistic models?</a:t>
            </a:r>
          </a:p>
        </p:txBody>
      </p:sp>
    </p:spTree>
    <p:extLst>
      <p:ext uri="{BB962C8B-B14F-4D97-AF65-F5344CB8AC3E}">
        <p14:creationId xmlns:p14="http://schemas.microsoft.com/office/powerpoint/2010/main" val="15680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3F2F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AD372D6-7DAC-6548-965A-76509AC6085A}"/>
              </a:ext>
            </a:extLst>
          </p:cNvPr>
          <p:cNvSpPr/>
          <p:nvPr/>
        </p:nvSpPr>
        <p:spPr>
          <a:xfrm>
            <a:off x="3045825" y="143691"/>
            <a:ext cx="6764382" cy="1119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Want an algorithm that enables sampling from the posterior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In the likelihood-based context: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AFDC90-D967-5147-9A3D-C619981BC485}"/>
                  </a:ext>
                </a:extLst>
              </p:cNvPr>
              <p:cNvSpPr/>
              <p:nvPr/>
            </p:nvSpPr>
            <p:spPr>
              <a:xfrm>
                <a:off x="3202578" y="1240156"/>
                <a:ext cx="6439988" cy="137105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nb-NO" sz="2000" dirty="0">
                    <a:solidFill>
                      <a:schemeClr val="tx1"/>
                    </a:solidFill>
                  </a:rPr>
                  <a:t> </a:t>
                </a:r>
                <a:r>
                  <a:rPr lang="en-NO" sz="2000" dirty="0">
                    <a:solidFill>
                      <a:schemeClr val="tx1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nb-NO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obs</m:t>
                            </m:r>
                          </m:sub>
                        </m:sSub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000" dirty="0">
                    <a:solidFill>
                      <a:schemeClr val="tx1"/>
                    </a:solidFill>
                  </a:rPr>
                  <a:t> </a:t>
                </a:r>
                <a:endParaRPr lang="nb-NO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AFDC90-D967-5147-9A3D-C619981BC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78" y="1240156"/>
                <a:ext cx="6439988" cy="13710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1CC01E5-509B-7B41-8665-4B9564F94D25}"/>
              </a:ext>
            </a:extLst>
          </p:cNvPr>
          <p:cNvSpPr/>
          <p:nvPr/>
        </p:nvSpPr>
        <p:spPr>
          <a:xfrm>
            <a:off x="3202578" y="1240156"/>
            <a:ext cx="6439988" cy="5878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solidFill>
                  <a:schemeClr val="tx1"/>
                </a:solidFill>
              </a:rPr>
              <a:t>Rejection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1FD022-CBA7-5443-9F56-3D9BBC822389}"/>
                  </a:ext>
                </a:extLst>
              </p:cNvPr>
              <p:cNvSpPr/>
              <p:nvPr/>
            </p:nvSpPr>
            <p:spPr>
              <a:xfrm>
                <a:off x="3045824" y="2611212"/>
                <a:ext cx="6764382" cy="11195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A stochastically equivalent formulation using a simulator of the model,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0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: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1FD022-CBA7-5443-9F56-3D9BBC8223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824" y="2611212"/>
                <a:ext cx="6764382" cy="1119596"/>
              </a:xfrm>
              <a:prstGeom prst="rect">
                <a:avLst/>
              </a:prstGeom>
              <a:blipFill>
                <a:blip r:embed="rId3"/>
                <a:stretch>
                  <a:fillRect l="-9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9FD0FE-DFB7-B548-8892-A5ED67EE78CD}"/>
                  </a:ext>
                </a:extLst>
              </p:cNvPr>
              <p:cNvSpPr/>
              <p:nvPr/>
            </p:nvSpPr>
            <p:spPr>
              <a:xfrm>
                <a:off x="3202578" y="3683999"/>
                <a:ext cx="6439988" cy="170742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Simulate</a:t>
                </a:r>
                <a:r>
                  <a:rPr lang="nb-NO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nb-NO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nb-NO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nb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nb-NO" sz="2000" b="0" dirty="0">
                    <a:solidFill>
                      <a:schemeClr val="tx1"/>
                    </a:solidFill>
                  </a:rPr>
                  <a:t>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nb-NO" sz="2000" b="0" dirty="0">
                    <a:solidFill>
                      <a:schemeClr val="tx1"/>
                    </a:solidFill>
                  </a:rPr>
                  <a:t> </a:t>
                </a:r>
                <a:r>
                  <a:rPr lang="nb-NO" sz="2000" b="0" dirty="0" err="1">
                    <a:solidFill>
                      <a:schemeClr val="tx1"/>
                    </a:solidFill>
                  </a:rPr>
                  <a:t>if</a:t>
                </a:r>
                <a:r>
                  <a:rPr lang="nb-NO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nb-NO" sz="20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09FD0FE-DFB7-B548-8892-A5ED67EE78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78" y="3683999"/>
                <a:ext cx="6439988" cy="17074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84C869C-A93F-E741-97C3-38B22C1ECE26}"/>
              </a:ext>
            </a:extLst>
          </p:cNvPr>
          <p:cNvSpPr/>
          <p:nvPr/>
        </p:nvSpPr>
        <p:spPr>
          <a:xfrm>
            <a:off x="3202578" y="3684000"/>
            <a:ext cx="6439988" cy="5878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solidFill>
                  <a:schemeClr val="tx1"/>
                </a:solidFill>
              </a:rPr>
              <a:t>“Mechanistic” Rejection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A4E2C0-D562-7F41-83B4-B775324C4B01}"/>
                  </a:ext>
                </a:extLst>
              </p:cNvPr>
              <p:cNvSpPr/>
              <p:nvPr/>
            </p:nvSpPr>
            <p:spPr>
              <a:xfrm>
                <a:off x="3045824" y="5482864"/>
                <a:ext cx="6764382" cy="11195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Chance of outcome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nb-NO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vanishingly small for most problems …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Enter </a:t>
                </a:r>
                <a:r>
                  <a:rPr lang="en-NO" sz="2000" b="1" dirty="0">
                    <a:ln w="0"/>
                    <a:solidFill>
                      <a:schemeClr val="tx1"/>
                    </a:solidFill>
                  </a:rPr>
                  <a:t>Approximate Bayesian Computation </a:t>
                </a: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(ABC)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4A4E2C0-D562-7F41-83B4-B775324C4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824" y="5482864"/>
                <a:ext cx="6764382" cy="1119596"/>
              </a:xfrm>
              <a:prstGeom prst="rect">
                <a:avLst/>
              </a:prstGeom>
              <a:blipFill>
                <a:blip r:embed="rId5"/>
                <a:stretch>
                  <a:fillRect l="-938" b="-56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EAA665-55DF-7A40-9CBF-C659C94F3D96}"/>
                  </a:ext>
                </a:extLst>
              </p:cNvPr>
              <p:cNvSpPr/>
              <p:nvPr/>
            </p:nvSpPr>
            <p:spPr>
              <a:xfrm>
                <a:off x="3202578" y="1240700"/>
                <a:ext cx="6439988" cy="13710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nb-NO" sz="2000" dirty="0">
                    <a:solidFill>
                      <a:schemeClr val="tx1"/>
                    </a:solidFill>
                  </a:rPr>
                  <a:t> </a:t>
                </a:r>
                <a:r>
                  <a:rPr lang="en-NO" sz="2000" dirty="0">
                    <a:solidFill>
                      <a:schemeClr val="tx1"/>
                    </a:solidFill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b-NO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b-NO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nb-NO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obs</m:t>
                            </m:r>
                          </m:sub>
                        </m:sSub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O" sz="2000" dirty="0">
                    <a:solidFill>
                      <a:schemeClr val="tx1"/>
                    </a:solidFill>
                  </a:rPr>
                  <a:t> </a:t>
                </a:r>
                <a:endParaRPr lang="nb-NO" sz="20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DEAA665-55DF-7A40-9CBF-C659C94F3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78" y="1240700"/>
                <a:ext cx="6439988" cy="1371056"/>
              </a:xfrm>
              <a:prstGeom prst="rect">
                <a:avLst/>
              </a:prstGeom>
              <a:blipFill>
                <a:blip r:embed="rId6"/>
                <a:stretch>
                  <a:fillRect l="-984" b="-55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5B75B149-276D-7C4D-ACC8-A78C9D36858D}"/>
              </a:ext>
            </a:extLst>
          </p:cNvPr>
          <p:cNvSpPr/>
          <p:nvPr/>
        </p:nvSpPr>
        <p:spPr>
          <a:xfrm>
            <a:off x="3202578" y="1240700"/>
            <a:ext cx="6439988" cy="58782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solidFill>
                  <a:schemeClr val="tx1"/>
                </a:solidFill>
              </a:rPr>
              <a:t>Rejection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8AA13-2E29-8345-B1E0-0BBB7ECBB8F1}"/>
                  </a:ext>
                </a:extLst>
              </p:cNvPr>
              <p:cNvSpPr/>
              <p:nvPr/>
            </p:nvSpPr>
            <p:spPr>
              <a:xfrm>
                <a:off x="3202578" y="3683998"/>
                <a:ext cx="6439988" cy="17074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endParaRPr lang="en-NO" sz="200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NO" sz="2000" dirty="0">
                    <a:solidFill>
                      <a:schemeClr val="tx1"/>
                    </a:solidFill>
                  </a:rPr>
                  <a:t>Sample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tx1"/>
                    </a:solidFill>
                  </a:rPr>
                  <a:t>Simulate</a:t>
                </a:r>
                <a:r>
                  <a:rPr lang="nb-NO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nb-NO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nb-NO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nb-NO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d>
                      <m:d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nb-NO" sz="2000" b="0" dirty="0">
                  <a:solidFill>
                    <a:schemeClr val="tx1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nb-NO" sz="2000" b="0" dirty="0">
                    <a:solidFill>
                      <a:schemeClr val="tx1"/>
                    </a:solidFill>
                  </a:rPr>
                  <a:t>Accept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nb-NO" sz="2000" b="0" dirty="0">
                    <a:solidFill>
                      <a:schemeClr val="tx1"/>
                    </a:solidFill>
                  </a:rPr>
                  <a:t> </a:t>
                </a:r>
                <a:r>
                  <a:rPr lang="nb-NO" sz="2000" b="0" dirty="0" err="1">
                    <a:solidFill>
                      <a:schemeClr val="tx1"/>
                    </a:solidFill>
                  </a:rPr>
                  <a:t>if</a:t>
                </a:r>
                <a:r>
                  <a:rPr lang="nb-NO" sz="2000" b="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sim</m:t>
                        </m:r>
                      </m:sub>
                    </m:sSub>
                    <m:r>
                      <a:rPr lang="nb-NO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obs</m:t>
                        </m:r>
                      </m:sub>
                    </m:sSub>
                  </m:oMath>
                </a14:m>
                <a:r>
                  <a:rPr lang="nb-NO" sz="20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768AA13-2E29-8345-B1E0-0BBB7ECBB8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578" y="3683998"/>
                <a:ext cx="6439988" cy="1707425"/>
              </a:xfrm>
              <a:prstGeom prst="rect">
                <a:avLst/>
              </a:prstGeom>
              <a:blipFill>
                <a:blip r:embed="rId7"/>
                <a:stretch>
                  <a:fillRect l="-984" b="-367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E929C4C-261A-3140-835D-46424C85356C}"/>
              </a:ext>
            </a:extLst>
          </p:cNvPr>
          <p:cNvSpPr/>
          <p:nvPr/>
        </p:nvSpPr>
        <p:spPr>
          <a:xfrm>
            <a:off x="3202578" y="3683999"/>
            <a:ext cx="6439988" cy="58782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solidFill>
                  <a:schemeClr val="tx1"/>
                </a:solidFill>
              </a:rPr>
              <a:t>“Mechanistic” Rejection Algorithm</a:t>
            </a:r>
          </a:p>
        </p:txBody>
      </p:sp>
    </p:spTree>
    <p:extLst>
      <p:ext uri="{BB962C8B-B14F-4D97-AF65-F5344CB8AC3E}">
        <p14:creationId xmlns:p14="http://schemas.microsoft.com/office/powerpoint/2010/main" val="93512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2F0F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3F2F5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5F4F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6F4F7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E7347EE-7D8D-3445-B082-5D4D016A0DAD}"/>
              </a:ext>
            </a:extLst>
          </p:cNvPr>
          <p:cNvSpPr/>
          <p:nvPr/>
        </p:nvSpPr>
        <p:spPr>
          <a:xfrm>
            <a:off x="3039291" y="-248194"/>
            <a:ext cx="6113417" cy="177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ln w="0"/>
                <a:solidFill>
                  <a:schemeClr val="tx1"/>
                </a:solidFill>
              </a:rPr>
              <a:t>Re</a:t>
            </a:r>
            <a:r>
              <a:rPr lang="en-NO" sz="2800" b="1" dirty="0">
                <a:ln w="0"/>
                <a:solidFill>
                  <a:schemeClr val="tx1"/>
                </a:solidFill>
              </a:rPr>
              <a:t>jection ABC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5765B7-CAE8-834D-B593-4C7583C383DB}"/>
                  </a:ext>
                </a:extLst>
              </p:cNvPr>
              <p:cNvSpPr/>
              <p:nvPr/>
            </p:nvSpPr>
            <p:spPr>
              <a:xfrm>
                <a:off x="548990" y="4611404"/>
                <a:ext cx="1229870" cy="61908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nb-NO" sz="24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NO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5765B7-CAE8-834D-B593-4C7583C383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90" y="4611404"/>
                <a:ext cx="1229870" cy="6190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838A4E-B7D8-B646-9D11-B03F4287C862}"/>
              </a:ext>
            </a:extLst>
          </p:cNvPr>
          <p:cNvCxnSpPr>
            <a:cxnSpLocks/>
          </p:cNvCxnSpPr>
          <p:nvPr/>
        </p:nvCxnSpPr>
        <p:spPr>
          <a:xfrm>
            <a:off x="1778860" y="4917876"/>
            <a:ext cx="748145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E6255D-94C9-3A44-BEFB-48DA044C2931}"/>
                  </a:ext>
                </a:extLst>
              </p:cNvPr>
              <p:cNvSpPr txBox="1"/>
              <p:nvPr/>
            </p:nvSpPr>
            <p:spPr>
              <a:xfrm>
                <a:off x="1937745" y="4457798"/>
                <a:ext cx="4303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NO" sz="24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7E6255D-94C9-3A44-BEFB-48DA044C2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745" y="4457798"/>
                <a:ext cx="43037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6FB3FD5-D8EF-524C-A042-E257966FBA90}"/>
                  </a:ext>
                </a:extLst>
              </p:cNvPr>
              <p:cNvSpPr/>
              <p:nvPr/>
            </p:nvSpPr>
            <p:spPr>
              <a:xfrm>
                <a:off x="2527005" y="4611404"/>
                <a:ext cx="1229870" cy="61908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z="2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b-NO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b-NO" sz="24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endParaRPr lang="en-NO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6FB3FD5-D8EF-524C-A042-E257966FB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005" y="4611404"/>
                <a:ext cx="1229870" cy="619087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B7F37B-2EA4-F04C-BF7B-1EBF9B1BB6F9}"/>
              </a:ext>
            </a:extLst>
          </p:cNvPr>
          <p:cNvCxnSpPr>
            <a:cxnSpLocks/>
          </p:cNvCxnSpPr>
          <p:nvPr/>
        </p:nvCxnSpPr>
        <p:spPr>
          <a:xfrm>
            <a:off x="3756875" y="4917876"/>
            <a:ext cx="748145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4225E-4C58-D94B-B856-1046DF345547}"/>
                  </a:ext>
                </a:extLst>
              </p:cNvPr>
              <p:cNvSpPr txBox="1"/>
              <p:nvPr/>
            </p:nvSpPr>
            <p:spPr>
              <a:xfrm>
                <a:off x="3747172" y="4394014"/>
                <a:ext cx="7481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nb-NO" sz="2400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𝐬𝐢𝐦</m:t>
                      </m:r>
                    </m:oMath>
                  </m:oMathPara>
                </a14:m>
                <a:endParaRPr lang="en-NO" sz="24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04225E-4C58-D94B-B856-1046DF345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172" y="4394014"/>
                <a:ext cx="748145" cy="461665"/>
              </a:xfrm>
              <a:prstGeom prst="rect">
                <a:avLst/>
              </a:prstGeom>
              <a:blipFill>
                <a:blip r:embed="rId5"/>
                <a:stretch>
                  <a:fillRect l="-1695" b="-108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6600C6-3567-1847-BC4A-8AD4110A6534}"/>
                  </a:ext>
                </a:extLst>
              </p:cNvPr>
              <p:cNvSpPr/>
              <p:nvPr/>
            </p:nvSpPr>
            <p:spPr>
              <a:xfrm>
                <a:off x="4505019" y="4611404"/>
                <a:ext cx="2140706" cy="61908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nb-NO" sz="2400" b="1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sim</m:t>
                      </m:r>
                      <m:r>
                        <a:rPr lang="nb-NO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nb-NO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nb-NO" sz="2400" b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𝐬𝐢𝐦</m:t>
                          </m:r>
                          <m:r>
                            <m:rPr>
                              <m:nor/>
                            </m:rPr>
                            <a:rPr lang="en-NO" sz="2400" b="1" baseline="-250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NO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36600C6-3567-1847-BC4A-8AD4110A65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19" y="4611404"/>
                <a:ext cx="2140706" cy="619087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>
            <a:extLst>
              <a:ext uri="{FF2B5EF4-FFF2-40B4-BE49-F238E27FC236}">
                <a16:creationId xmlns:a16="http://schemas.microsoft.com/office/drawing/2014/main" id="{38147E65-3D47-C14E-B451-4716FFD4B5C4}"/>
              </a:ext>
            </a:extLst>
          </p:cNvPr>
          <p:cNvSpPr/>
          <p:nvPr/>
        </p:nvSpPr>
        <p:spPr>
          <a:xfrm>
            <a:off x="534666" y="2844755"/>
            <a:ext cx="1977941" cy="92968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BB6F-5566-BB4C-AD15-8DFEAE0E4B4E}"/>
                  </a:ext>
                </a:extLst>
              </p:cNvPr>
              <p:cNvSpPr txBox="1"/>
              <p:nvPr/>
            </p:nvSpPr>
            <p:spPr>
              <a:xfrm>
                <a:off x="647062" y="3079327"/>
                <a:ext cx="13393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Observation</m:t>
                      </m:r>
                    </m:oMath>
                  </m:oMathPara>
                </a14:m>
                <a:endParaRPr lang="en-NO" sz="24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45BB6F-5566-BB4C-AD15-8DFEAE0E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62" y="3079327"/>
                <a:ext cx="1339305" cy="461665"/>
              </a:xfrm>
              <a:prstGeom prst="rect">
                <a:avLst/>
              </a:prstGeom>
              <a:blipFill>
                <a:blip r:embed="rId7"/>
                <a:stretch>
                  <a:fillRect l="-935" r="-3271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C11E70-4316-BB48-85B7-B487682515B1}"/>
              </a:ext>
            </a:extLst>
          </p:cNvPr>
          <p:cNvCxnSpPr>
            <a:cxnSpLocks/>
          </p:cNvCxnSpPr>
          <p:nvPr/>
        </p:nvCxnSpPr>
        <p:spPr>
          <a:xfrm>
            <a:off x="7223760" y="5760177"/>
            <a:ext cx="4645152" cy="0"/>
          </a:xfrm>
          <a:prstGeom prst="straightConnector1">
            <a:avLst/>
          </a:prstGeom>
          <a:ln w="34925" cap="flat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1502DF-FCF3-FF40-A8D0-10A832152970}"/>
              </a:ext>
            </a:extLst>
          </p:cNvPr>
          <p:cNvCxnSpPr>
            <a:cxnSpLocks/>
          </p:cNvCxnSpPr>
          <p:nvPr/>
        </p:nvCxnSpPr>
        <p:spPr>
          <a:xfrm flipV="1">
            <a:off x="7223760" y="1955136"/>
            <a:ext cx="0" cy="3805041"/>
          </a:xfrm>
          <a:prstGeom prst="straightConnector1">
            <a:avLst/>
          </a:prstGeom>
          <a:ln w="34925" cap="flat">
            <a:solidFill>
              <a:schemeClr val="tx1">
                <a:lumMod val="95000"/>
                <a:lumOff val="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4DA1117-3D07-B14A-A209-C149627E731B}"/>
              </a:ext>
            </a:extLst>
          </p:cNvPr>
          <p:cNvSpPr/>
          <p:nvPr/>
        </p:nvSpPr>
        <p:spPr>
          <a:xfrm>
            <a:off x="8594434" y="2514911"/>
            <a:ext cx="2237672" cy="2066408"/>
          </a:xfrm>
          <a:prstGeom prst="ellipse">
            <a:avLst/>
          </a:prstGeom>
          <a:noFill/>
          <a:ln w="22225">
            <a:solidFill>
              <a:schemeClr val="bg2">
                <a:lumMod val="50000"/>
                <a:alpha val="4955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FC5494-9841-5F4F-99E1-F8A45F1C1031}"/>
              </a:ext>
            </a:extLst>
          </p:cNvPr>
          <p:cNvCxnSpPr>
            <a:cxnSpLocks/>
          </p:cNvCxnSpPr>
          <p:nvPr/>
        </p:nvCxnSpPr>
        <p:spPr>
          <a:xfrm flipV="1">
            <a:off x="9713269" y="2610540"/>
            <a:ext cx="506909" cy="937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38584FB0-75BD-CE4A-93B3-F544E0047F92}"/>
              </a:ext>
            </a:extLst>
          </p:cNvPr>
          <p:cNvSpPr/>
          <p:nvPr/>
        </p:nvSpPr>
        <p:spPr>
          <a:xfrm>
            <a:off x="9581838" y="3433815"/>
            <a:ext cx="262863" cy="228600"/>
          </a:xfrm>
          <a:prstGeom prst="ellipse">
            <a:avLst/>
          </a:prstGeom>
          <a:solidFill>
            <a:srgbClr val="0070C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CEB20-8CAB-E645-80EC-3636E9912D4A}"/>
                  </a:ext>
                </a:extLst>
              </p:cNvPr>
              <p:cNvSpPr txBox="1"/>
              <p:nvPr/>
            </p:nvSpPr>
            <p:spPr>
              <a:xfrm>
                <a:off x="9629514" y="2752402"/>
                <a:ext cx="4303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</m:oMath>
                  </m:oMathPara>
                </a14:m>
                <a:endParaRPr lang="en-NO" sz="24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CEB20-8CAB-E645-80EC-3636E991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514" y="2752402"/>
                <a:ext cx="43037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1331B35-377B-C145-AE92-C3156453C495}"/>
              </a:ext>
            </a:extLst>
          </p:cNvPr>
          <p:cNvCxnSpPr>
            <a:cxnSpLocks/>
            <a:endCxn id="24" idx="7"/>
          </p:cNvCxnSpPr>
          <p:nvPr/>
        </p:nvCxnSpPr>
        <p:spPr>
          <a:xfrm flipH="1">
            <a:off x="7963278" y="3548115"/>
            <a:ext cx="1753570" cy="110622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32BC6DA4-F47F-B042-92A6-2E7EC77DC20F}"/>
              </a:ext>
            </a:extLst>
          </p:cNvPr>
          <p:cNvSpPr/>
          <p:nvPr/>
        </p:nvSpPr>
        <p:spPr>
          <a:xfrm>
            <a:off x="7738910" y="4620859"/>
            <a:ext cx="262863" cy="228600"/>
          </a:xfrm>
          <a:prstGeom prst="ellipse">
            <a:avLst/>
          </a:prstGeom>
          <a:solidFill>
            <a:schemeClr val="bg2">
              <a:lumMod val="75000"/>
              <a:alpha val="767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0BDCE-9616-294A-9C59-F21DCFC891AD}"/>
                  </a:ext>
                </a:extLst>
              </p:cNvPr>
              <p:cNvSpPr txBox="1"/>
              <p:nvPr/>
            </p:nvSpPr>
            <p:spPr>
              <a:xfrm rot="19688162">
                <a:off x="7774552" y="3784592"/>
                <a:ext cx="1598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</m:t>
                      </m:r>
                      <m:d>
                        <m:dPr>
                          <m:ctrlPr>
                            <a:rPr lang="en-NO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nb-NO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  <m:r>
                            <m:rPr>
                              <m:nor/>
                            </m:rPr>
                            <a:rPr lang="nb-NO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nb-NO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m:rPr>
                              <m:nor/>
                            </m:rP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ob</m:t>
                          </m:r>
                          <m: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endParaRPr lang="en-NO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B0BDCE-9616-294A-9C59-F21DCFC89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88162">
                <a:off x="7774552" y="3784592"/>
                <a:ext cx="1598739" cy="461665"/>
              </a:xfrm>
              <a:prstGeom prst="rect">
                <a:avLst/>
              </a:prstGeom>
              <a:blipFill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7F07CC-0667-C047-AE2B-7BE748DED666}"/>
                  </a:ext>
                </a:extLst>
              </p:cNvPr>
              <p:cNvSpPr txBox="1"/>
              <p:nvPr/>
            </p:nvSpPr>
            <p:spPr>
              <a:xfrm>
                <a:off x="7703711" y="1523456"/>
                <a:ext cx="35716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Summary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statistic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nb-NO" sz="2400" b="1" i="0" smtClean="0">
                          <a:latin typeface="Cambria Math" panose="02040503050406030204" pitchFamily="18" charset="0"/>
                        </a:rPr>
                        <m:t>space</m:t>
                      </m:r>
                    </m:oMath>
                  </m:oMathPara>
                </a14:m>
                <a:endParaRPr lang="en-NO" sz="24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D7F07CC-0667-C047-AE2B-7BE748DED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711" y="1523456"/>
                <a:ext cx="3571671" cy="461665"/>
              </a:xfrm>
              <a:prstGeom prst="rect">
                <a:avLst/>
              </a:prstGeom>
              <a:blipFill>
                <a:blip r:embed="rId10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11CAD-F8EA-ED4D-8B3C-FB042293CF7E}"/>
                  </a:ext>
                </a:extLst>
              </p:cNvPr>
              <p:cNvSpPr txBox="1"/>
              <p:nvPr/>
            </p:nvSpPr>
            <p:spPr>
              <a:xfrm>
                <a:off x="8520704" y="4942880"/>
                <a:ext cx="22376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nb-NO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ejected</m:t>
                      </m:r>
                    </m:oMath>
                  </m:oMathPara>
                </a14:m>
                <a:endParaRPr lang="en-NO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3011CAD-F8EA-ED4D-8B3C-FB042293C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04" y="4942880"/>
                <a:ext cx="2237672" cy="461665"/>
              </a:xfrm>
              <a:prstGeom prst="rect">
                <a:avLst/>
              </a:prstGeom>
              <a:blipFill>
                <a:blip r:embed="rId11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189DA5-5BEA-AE4F-A4A1-B26CC4B11F5A}"/>
                  </a:ext>
                </a:extLst>
              </p:cNvPr>
              <p:cNvSpPr txBox="1"/>
              <p:nvPr/>
            </p:nvSpPr>
            <p:spPr>
              <a:xfrm>
                <a:off x="8461602" y="3932349"/>
                <a:ext cx="25606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Accepted</m:t>
                      </m:r>
                    </m:oMath>
                  </m:oMathPara>
                </a14:m>
                <a:endParaRPr lang="en-NO" sz="2400" b="1" dirty="0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189DA5-5BEA-AE4F-A4A1-B26CC4B11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602" y="3932349"/>
                <a:ext cx="2560627" cy="461665"/>
              </a:xfrm>
              <a:prstGeom prst="rect">
                <a:avLst/>
              </a:prstGeom>
              <a:blipFill>
                <a:blip r:embed="rId1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Oval 28">
            <a:extLst>
              <a:ext uri="{FF2B5EF4-FFF2-40B4-BE49-F238E27FC236}">
                <a16:creationId xmlns:a16="http://schemas.microsoft.com/office/drawing/2014/main" id="{BC01DBB4-F0CE-7343-9437-F0A8E0FCDDDF}"/>
              </a:ext>
            </a:extLst>
          </p:cNvPr>
          <p:cNvSpPr/>
          <p:nvPr/>
        </p:nvSpPr>
        <p:spPr>
          <a:xfrm>
            <a:off x="8735439" y="3031056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A8B8120-E3B3-8A46-A4FB-7DDA8918450A}"/>
              </a:ext>
            </a:extLst>
          </p:cNvPr>
          <p:cNvSpPr/>
          <p:nvPr/>
        </p:nvSpPr>
        <p:spPr>
          <a:xfrm>
            <a:off x="9358116" y="2658199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5D1F2B-3F4D-0C4C-92C3-919F765A5797}"/>
              </a:ext>
            </a:extLst>
          </p:cNvPr>
          <p:cNvSpPr/>
          <p:nvPr/>
        </p:nvSpPr>
        <p:spPr>
          <a:xfrm>
            <a:off x="9128852" y="3333457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37D603-3783-7B40-BE2B-DA12B6678D69}"/>
              </a:ext>
            </a:extLst>
          </p:cNvPr>
          <p:cNvSpPr/>
          <p:nvPr/>
        </p:nvSpPr>
        <p:spPr>
          <a:xfrm>
            <a:off x="10324933" y="3812892"/>
            <a:ext cx="262863" cy="228600"/>
          </a:xfrm>
          <a:prstGeom prst="ellipse">
            <a:avLst/>
          </a:prstGeom>
          <a:solidFill>
            <a:schemeClr val="bg2">
              <a:lumMod val="75000"/>
              <a:alpha val="767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C61C86-9036-4D4A-A0AB-BF04C37BCD99}"/>
              </a:ext>
            </a:extLst>
          </p:cNvPr>
          <p:cNvSpPr/>
          <p:nvPr/>
        </p:nvSpPr>
        <p:spPr>
          <a:xfrm>
            <a:off x="10483041" y="3089205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3F1E2C8-AD1C-3F4F-9C2E-E460B325E8CF}"/>
              </a:ext>
            </a:extLst>
          </p:cNvPr>
          <p:cNvSpPr/>
          <p:nvPr/>
        </p:nvSpPr>
        <p:spPr>
          <a:xfrm>
            <a:off x="10141788" y="3080996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143EFBD-07AF-6542-A5FE-E46B18830E3D}"/>
              </a:ext>
            </a:extLst>
          </p:cNvPr>
          <p:cNvSpPr/>
          <p:nvPr/>
        </p:nvSpPr>
        <p:spPr>
          <a:xfrm>
            <a:off x="9966537" y="3461022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6794C81-ABC0-7B43-86E4-1142620E0E2F}"/>
              </a:ext>
            </a:extLst>
          </p:cNvPr>
          <p:cNvSpPr/>
          <p:nvPr/>
        </p:nvSpPr>
        <p:spPr>
          <a:xfrm>
            <a:off x="7731229" y="2294445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7AC6AE7-D719-4A48-B522-0E79D0189B0C}"/>
              </a:ext>
            </a:extLst>
          </p:cNvPr>
          <p:cNvSpPr/>
          <p:nvPr/>
        </p:nvSpPr>
        <p:spPr>
          <a:xfrm>
            <a:off x="8516922" y="2137473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750287-3065-4849-87EC-D5890E67E65B}"/>
              </a:ext>
            </a:extLst>
          </p:cNvPr>
          <p:cNvSpPr/>
          <p:nvPr/>
        </p:nvSpPr>
        <p:spPr>
          <a:xfrm>
            <a:off x="8103438" y="3263279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6311A68-09CC-2E4E-B0E8-D718543DF17D}"/>
              </a:ext>
            </a:extLst>
          </p:cNvPr>
          <p:cNvSpPr/>
          <p:nvPr/>
        </p:nvSpPr>
        <p:spPr>
          <a:xfrm>
            <a:off x="11067888" y="3416033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72CA0B-7196-A64B-AE97-39D00F3ADF94}"/>
              </a:ext>
            </a:extLst>
          </p:cNvPr>
          <p:cNvSpPr/>
          <p:nvPr/>
        </p:nvSpPr>
        <p:spPr>
          <a:xfrm>
            <a:off x="10890799" y="2534169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39A455A-A519-3D4A-AD62-35465D94F97C}"/>
              </a:ext>
            </a:extLst>
          </p:cNvPr>
          <p:cNvSpPr/>
          <p:nvPr/>
        </p:nvSpPr>
        <p:spPr>
          <a:xfrm>
            <a:off x="8570619" y="4762989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38B8CD-67A0-9A47-9A33-71F2FBC79CE1}"/>
              </a:ext>
            </a:extLst>
          </p:cNvPr>
          <p:cNvSpPr/>
          <p:nvPr/>
        </p:nvSpPr>
        <p:spPr>
          <a:xfrm>
            <a:off x="11118930" y="4297897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C0B19FB-3675-5942-9B74-3F8D03AF7116}"/>
              </a:ext>
            </a:extLst>
          </p:cNvPr>
          <p:cNvSpPr/>
          <p:nvPr/>
        </p:nvSpPr>
        <p:spPr>
          <a:xfrm>
            <a:off x="10220178" y="4588563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9BD3C0B-2777-AC44-A824-78CD20701025}"/>
              </a:ext>
            </a:extLst>
          </p:cNvPr>
          <p:cNvSpPr/>
          <p:nvPr/>
        </p:nvSpPr>
        <p:spPr>
          <a:xfrm>
            <a:off x="10679292" y="5008031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024E64-E9D2-0F48-A0E0-4B105B7CE2E2}"/>
                  </a:ext>
                </a:extLst>
              </p:cNvPr>
              <p:cNvSpPr/>
              <p:nvPr/>
            </p:nvSpPr>
            <p:spPr>
              <a:xfrm>
                <a:off x="4505019" y="3016471"/>
                <a:ext cx="2079450" cy="619087"/>
              </a:xfrm>
              <a:prstGeom prst="rect">
                <a:avLst/>
              </a:prstGeom>
              <a:noFill/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b-NO" sz="2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nb-NO" sz="2400" b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ob</m:t>
                      </m:r>
                      <m:r>
                        <a:rPr lang="nb-NO" sz="2400" b="1" i="0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nb-NO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nb-NO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d>
                        <m:dPr>
                          <m:ctrlPr>
                            <a:rPr lang="nb-NO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b-NO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nb-NO" sz="2400" b="1" baseline="-25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𝐨𝐛𝐬</m:t>
                          </m:r>
                          <m:r>
                            <m:rPr>
                              <m:nor/>
                            </m:rPr>
                            <a:rPr lang="en-NO" sz="2400" b="1" baseline="-2500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NO" sz="24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8024E64-E9D2-0F48-A0E0-4B105B7CE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019" y="3016471"/>
                <a:ext cx="2079450" cy="619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1D18BC0-D60C-8D43-B3B6-7E561D1469DB}"/>
              </a:ext>
            </a:extLst>
          </p:cNvPr>
          <p:cNvCxnSpPr>
            <a:cxnSpLocks/>
            <a:stCxn id="15" idx="6"/>
            <a:endCxn id="45" idx="1"/>
          </p:cNvCxnSpPr>
          <p:nvPr/>
        </p:nvCxnSpPr>
        <p:spPr>
          <a:xfrm>
            <a:off x="2512607" y="3309596"/>
            <a:ext cx="1992412" cy="1641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E6597E-A19F-A641-BB3C-A26D7C1719F9}"/>
                  </a:ext>
                </a:extLst>
              </p:cNvPr>
              <p:cNvSpPr txBox="1"/>
              <p:nvPr/>
            </p:nvSpPr>
            <p:spPr>
              <a:xfrm>
                <a:off x="3227574" y="2800224"/>
                <a:ext cx="5052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nb-NO" sz="2400" b="1" i="0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𝐨𝐛𝐬</m:t>
                      </m:r>
                    </m:oMath>
                  </m:oMathPara>
                </a14:m>
                <a:endParaRPr lang="en-NO" sz="24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7E6597E-A19F-A641-BB3C-A26D7C171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7574" y="2800224"/>
                <a:ext cx="505267" cy="461665"/>
              </a:xfrm>
              <a:prstGeom prst="rect">
                <a:avLst/>
              </a:prstGeom>
              <a:blipFill>
                <a:blip r:embed="rId14"/>
                <a:stretch>
                  <a:fillRect l="-2439" r="-36585" b="-108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>
            <a:extLst>
              <a:ext uri="{FF2B5EF4-FFF2-40B4-BE49-F238E27FC236}">
                <a16:creationId xmlns:a16="http://schemas.microsoft.com/office/drawing/2014/main" id="{DCBCBCD9-937C-574D-AF53-A43E0C289761}"/>
              </a:ext>
            </a:extLst>
          </p:cNvPr>
          <p:cNvSpPr/>
          <p:nvPr/>
        </p:nvSpPr>
        <p:spPr>
          <a:xfrm>
            <a:off x="6584469" y="2731681"/>
            <a:ext cx="3128800" cy="816432"/>
          </a:xfrm>
          <a:custGeom>
            <a:avLst/>
            <a:gdLst>
              <a:gd name="connsiteX0" fmla="*/ 0 w 3539067"/>
              <a:gd name="connsiteY0" fmla="*/ 579638 h 833638"/>
              <a:gd name="connsiteX1" fmla="*/ 2150533 w 3539067"/>
              <a:gd name="connsiteY1" fmla="*/ 3905 h 833638"/>
              <a:gd name="connsiteX2" fmla="*/ 3539067 w 3539067"/>
              <a:gd name="connsiteY2" fmla="*/ 833638 h 83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39067" h="833638">
                <a:moveTo>
                  <a:pt x="0" y="579638"/>
                </a:moveTo>
                <a:cubicBezTo>
                  <a:pt x="780344" y="270605"/>
                  <a:pt x="1560689" y="-38428"/>
                  <a:pt x="2150533" y="3905"/>
                </a:cubicBezTo>
                <a:cubicBezTo>
                  <a:pt x="2740377" y="46238"/>
                  <a:pt x="3358445" y="585283"/>
                  <a:pt x="3539067" y="833638"/>
                </a:cubicBez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8BD3B187-9C92-9E40-AD83-A112AD7C704C}"/>
              </a:ext>
            </a:extLst>
          </p:cNvPr>
          <p:cNvSpPr/>
          <p:nvPr/>
        </p:nvSpPr>
        <p:spPr>
          <a:xfrm>
            <a:off x="6645725" y="4817163"/>
            <a:ext cx="1146995" cy="115276"/>
          </a:xfrm>
          <a:custGeom>
            <a:avLst/>
            <a:gdLst>
              <a:gd name="connsiteX0" fmla="*/ 0 w 1595120"/>
              <a:gd name="connsiteY0" fmla="*/ 60960 h 103893"/>
              <a:gd name="connsiteX1" fmla="*/ 1148080 w 1595120"/>
              <a:gd name="connsiteY1" fmla="*/ 101600 h 103893"/>
              <a:gd name="connsiteX2" fmla="*/ 1595120 w 1595120"/>
              <a:gd name="connsiteY2" fmla="*/ 0 h 10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103893">
                <a:moveTo>
                  <a:pt x="0" y="60960"/>
                </a:moveTo>
                <a:cubicBezTo>
                  <a:pt x="441113" y="86360"/>
                  <a:pt x="882227" y="111760"/>
                  <a:pt x="1148080" y="101600"/>
                </a:cubicBezTo>
                <a:cubicBezTo>
                  <a:pt x="1413933" y="91440"/>
                  <a:pt x="1510453" y="66040"/>
                  <a:pt x="1595120" y="0"/>
                </a:cubicBez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F70886DB-68ED-2148-8981-295DFFCEA8FE}"/>
              </a:ext>
            </a:extLst>
          </p:cNvPr>
          <p:cNvSpPr/>
          <p:nvPr/>
        </p:nvSpPr>
        <p:spPr>
          <a:xfrm>
            <a:off x="6635725" y="4018424"/>
            <a:ext cx="3847316" cy="1443701"/>
          </a:xfrm>
          <a:custGeom>
            <a:avLst/>
            <a:gdLst>
              <a:gd name="connsiteX0" fmla="*/ 0 w 1595120"/>
              <a:gd name="connsiteY0" fmla="*/ 60960 h 103893"/>
              <a:gd name="connsiteX1" fmla="*/ 1148080 w 1595120"/>
              <a:gd name="connsiteY1" fmla="*/ 101600 h 103893"/>
              <a:gd name="connsiteX2" fmla="*/ 1595120 w 1595120"/>
              <a:gd name="connsiteY2" fmla="*/ 0 h 103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5120" h="103893">
                <a:moveTo>
                  <a:pt x="0" y="60960"/>
                </a:moveTo>
                <a:cubicBezTo>
                  <a:pt x="441113" y="86360"/>
                  <a:pt x="882227" y="111760"/>
                  <a:pt x="1148080" y="101600"/>
                </a:cubicBezTo>
                <a:cubicBezTo>
                  <a:pt x="1413933" y="91440"/>
                  <a:pt x="1510453" y="66040"/>
                  <a:pt x="1595120" y="0"/>
                </a:cubicBezTo>
              </a:path>
            </a:pathLst>
          </a:cu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CB2C7D-725B-9947-9471-6995219D1F85}"/>
                  </a:ext>
                </a:extLst>
              </p:cNvPr>
              <p:cNvSpPr txBox="1"/>
              <p:nvPr/>
            </p:nvSpPr>
            <p:spPr>
              <a:xfrm rot="1405651">
                <a:off x="9771039" y="3361993"/>
                <a:ext cx="1598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itchFamily="2" charset="2"/>
                        </a:rPr>
                        <m:t></m:t>
                      </m:r>
                      <m:d>
                        <m:dPr>
                          <m:ctrlPr>
                            <a:rPr lang="en-NO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nb-NO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sim</m:t>
                          </m:r>
                          <m:r>
                            <m:rPr>
                              <m:nor/>
                            </m:rPr>
                            <a:rPr lang="nb-NO" sz="24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nb-NO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  <m:r>
                            <m:rPr>
                              <m:nor/>
                            </m:rP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ob</m:t>
                          </m:r>
                          <m:r>
                            <a:rPr lang="nb-NO" sz="2400" b="1" baseline="-2500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𝐬</m:t>
                          </m:r>
                        </m:e>
                      </m:d>
                    </m:oMath>
                  </m:oMathPara>
                </a14:m>
                <a:endParaRPr lang="en-NO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CB2C7D-725B-9947-9471-6995219D1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05651">
                <a:off x="9771039" y="3361993"/>
                <a:ext cx="1598739" cy="461665"/>
              </a:xfrm>
              <a:prstGeom prst="rect">
                <a:avLst/>
              </a:prstGeom>
              <a:blipFill>
                <a:blip r:embed="rId15"/>
                <a:stretch>
                  <a:fillRect l="-229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42198F5-50F1-5441-A2A6-FA95669438C8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702099" y="3543480"/>
            <a:ext cx="661329" cy="302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004EEEBC-500B-1E40-A60A-2AD68A824F43}"/>
              </a:ext>
            </a:extLst>
          </p:cNvPr>
          <p:cNvSpPr/>
          <p:nvPr/>
        </p:nvSpPr>
        <p:spPr>
          <a:xfrm>
            <a:off x="10326187" y="3808130"/>
            <a:ext cx="262863" cy="228600"/>
          </a:xfrm>
          <a:prstGeom prst="ellipse">
            <a:avLst/>
          </a:prstGeom>
          <a:solidFill>
            <a:srgbClr val="92D05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74958C2-E999-6048-A69A-43508254E58E}"/>
              </a:ext>
            </a:extLst>
          </p:cNvPr>
          <p:cNvSpPr/>
          <p:nvPr/>
        </p:nvSpPr>
        <p:spPr>
          <a:xfrm>
            <a:off x="7731229" y="4621213"/>
            <a:ext cx="262863" cy="228600"/>
          </a:xfrm>
          <a:prstGeom prst="ellipse">
            <a:avLst/>
          </a:prstGeom>
          <a:solidFill>
            <a:srgbClr val="FF0000">
              <a:alpha val="767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1184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3"/>
                                            </p:cond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5"/>
                                            </p:cond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 animBg="1"/>
      <p:bldP spid="13" grpId="0"/>
      <p:bldP spid="14" grpId="0" animBg="1"/>
      <p:bldP spid="15" grpId="0" animBg="1"/>
      <p:bldP spid="16" grpId="0"/>
      <p:bldP spid="19" grpId="0" animBg="1"/>
      <p:bldP spid="21" grpId="0" animBg="1"/>
      <p:bldP spid="22" grpId="0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8" grpId="0" animBg="1"/>
      <p:bldP spid="49" grpId="0" animBg="1"/>
      <p:bldP spid="50" grpId="0" animBg="1"/>
      <p:bldP spid="50" grpId="1" animBg="1"/>
      <p:bldP spid="50" grpId="2" animBg="1"/>
      <p:bldP spid="51" grpId="0"/>
      <p:bldP spid="51" grpId="1"/>
      <p:bldP spid="55" grpId="1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74D91E-3045-8147-AE16-D6C969884CD0}"/>
              </a:ext>
            </a:extLst>
          </p:cNvPr>
          <p:cNvSpPr/>
          <p:nvPr/>
        </p:nvSpPr>
        <p:spPr>
          <a:xfrm>
            <a:off x="3039291" y="-248194"/>
            <a:ext cx="6113417" cy="177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b="1" dirty="0">
                <a:ln w="0"/>
                <a:solidFill>
                  <a:schemeClr val="tx1"/>
                </a:solidFill>
              </a:rPr>
              <a:t>ABC Configuration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FCD20-221A-9744-B10F-15D27BD51034}"/>
              </a:ext>
            </a:extLst>
          </p:cNvPr>
          <p:cNvSpPr/>
          <p:nvPr/>
        </p:nvSpPr>
        <p:spPr>
          <a:xfrm>
            <a:off x="1937930" y="4458402"/>
            <a:ext cx="2211978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Tolerance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061875-8AC6-A648-8E54-9A66596EB923}"/>
              </a:ext>
            </a:extLst>
          </p:cNvPr>
          <p:cNvSpPr/>
          <p:nvPr/>
        </p:nvSpPr>
        <p:spPr>
          <a:xfrm>
            <a:off x="1937930" y="1012419"/>
            <a:ext cx="2211978" cy="416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NO" sz="2000" b="1" dirty="0">
                <a:ln w="0"/>
                <a:solidFill>
                  <a:schemeClr val="tx1"/>
                </a:solidFill>
              </a:rPr>
              <a:t>Distance metric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88C0A7-8E70-904F-A78E-05E72780AA4E}"/>
              </a:ext>
            </a:extLst>
          </p:cNvPr>
          <p:cNvSpPr/>
          <p:nvPr/>
        </p:nvSpPr>
        <p:spPr>
          <a:xfrm>
            <a:off x="2615566" y="1361775"/>
            <a:ext cx="6764382" cy="6580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Each simulation results in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972E2861-15EA-5B4F-8AAB-FBB2491B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292" y="1432201"/>
            <a:ext cx="2704074" cy="5115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FB855D3-B954-0A49-8619-DC6616085C93}"/>
              </a:ext>
            </a:extLst>
          </p:cNvPr>
          <p:cNvSpPr/>
          <p:nvPr/>
        </p:nvSpPr>
        <p:spPr>
          <a:xfrm>
            <a:off x="2615566" y="1763261"/>
            <a:ext cx="6970121" cy="709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O" sz="2000" dirty="0">
                <a:ln w="0"/>
                <a:solidFill>
                  <a:schemeClr val="tx1"/>
                </a:solidFill>
              </a:rPr>
              <a:t>Use a </a:t>
            </a:r>
            <a:r>
              <a:rPr lang="en-NO" sz="2000" b="1" dirty="0">
                <a:ln w="0"/>
                <a:solidFill>
                  <a:schemeClr val="tx1"/>
                </a:solidFill>
              </a:rPr>
              <a:t>weighted Euclidean distance </a:t>
            </a:r>
            <a:r>
              <a:rPr lang="en-NO" sz="2000" dirty="0">
                <a:ln w="0"/>
                <a:solidFill>
                  <a:schemeClr val="tx1"/>
                </a:solidFill>
              </a:rPr>
              <a:t>to measure discrepancy: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BA24162-A93F-8F42-B99E-E0907F804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911" y="2472640"/>
            <a:ext cx="4731430" cy="10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9D82A6-7611-5348-97B5-A18E89B48EC5}"/>
                  </a:ext>
                </a:extLst>
              </p:cNvPr>
              <p:cNvSpPr/>
              <p:nvPr/>
            </p:nvSpPr>
            <p:spPr>
              <a:xfrm>
                <a:off x="2615566" y="3533300"/>
                <a:ext cx="6970121" cy="4927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      – estimator of the </a:t>
                </a:r>
                <a14:m>
                  <m:oMath xmlns:m="http://schemas.openxmlformats.org/officeDocument/2006/math">
                    <m:r>
                      <a:rPr lang="nb-NO" sz="2000" i="1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th summary statistic scale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A9D82A6-7611-5348-97B5-A18E89B48E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566" y="3533300"/>
                <a:ext cx="6970121" cy="492733"/>
              </a:xfrm>
              <a:prstGeom prst="rect">
                <a:avLst/>
              </a:prstGeom>
              <a:blipFill>
                <a:blip r:embed="rId4"/>
                <a:stretch>
                  <a:fillRect l="-545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CB3F733-E740-234E-8BB2-2730E69D8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059" y="3570261"/>
            <a:ext cx="482600" cy="342900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B95CB377-9B79-6540-8A9C-937C55546F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9541" y="2472640"/>
            <a:ext cx="4726800" cy="10789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BD96D2-2BDF-5043-8E34-E9333F0690C9}"/>
                  </a:ext>
                </a:extLst>
              </p:cNvPr>
              <p:cNvSpPr/>
              <p:nvPr/>
            </p:nvSpPr>
            <p:spPr>
              <a:xfrm>
                <a:off x="2615566" y="3932037"/>
                <a:ext cx="6970121" cy="4927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      – importance weight of the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th summary statistic</a:t>
                </a: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BD96D2-2BDF-5043-8E34-E9333F069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566" y="3932037"/>
                <a:ext cx="6970121" cy="492733"/>
              </a:xfrm>
              <a:prstGeom prst="rect">
                <a:avLst/>
              </a:prstGeom>
              <a:blipFill>
                <a:blip r:embed="rId7"/>
                <a:stretch>
                  <a:fillRect l="-545" b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ED433F01-EA2B-F34E-9885-47D15836C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8659" y="3570261"/>
            <a:ext cx="508000" cy="36830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5B8459E0-4C0D-4642-A4BE-C2F418527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4911" y="2444919"/>
            <a:ext cx="4726800" cy="107894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A9DDF95-EFA5-1645-86DD-975B2F3AE7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059" y="3932037"/>
            <a:ext cx="520700" cy="342900"/>
          </a:xfrm>
          <a:prstGeom prst="rect">
            <a:avLst/>
          </a:prstGeom>
        </p:spPr>
      </p:pic>
      <p:pic>
        <p:nvPicPr>
          <p:cNvPr id="27" name="Picture 2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E62A0AD-E544-0D46-8784-E952886C72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94059" y="3961273"/>
            <a:ext cx="508000" cy="317500"/>
          </a:xfrm>
          <a:prstGeom prst="rect">
            <a:avLst/>
          </a:prstGeom>
        </p:spPr>
      </p:pic>
      <p:pic>
        <p:nvPicPr>
          <p:cNvPr id="29" name="Picture 28" descr="Diagram&#10;&#10;Description automatically generated">
            <a:extLst>
              <a:ext uri="{FF2B5EF4-FFF2-40B4-BE49-F238E27FC236}">
                <a16:creationId xmlns:a16="http://schemas.microsoft.com/office/drawing/2014/main" id="{3D119E09-7C5B-8D4E-AF5A-BF3B45B4C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171" y="2425493"/>
            <a:ext cx="4726800" cy="1078943"/>
          </a:xfrm>
          <a:prstGeom prst="rect">
            <a:avLst/>
          </a:prstGeom>
        </p:spPr>
      </p:pic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85FE0CF2-1993-664B-8135-3CD2850E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707292" y="1433514"/>
            <a:ext cx="2704074" cy="511531"/>
          </a:xfrm>
          <a:prstGeom prst="rect">
            <a:avLst/>
          </a:prstGeom>
        </p:spPr>
      </p:pic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8FAA995A-F13B-0F42-B2F8-7AFF07ACA8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41856" y="2434931"/>
            <a:ext cx="4726800" cy="1078943"/>
          </a:xfrm>
          <a:prstGeom prst="rect">
            <a:avLst/>
          </a:prstGeom>
        </p:spPr>
      </p:pic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0B4B66F3-E992-B941-8F22-00B6698A5F6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2881359" y="3566425"/>
            <a:ext cx="508000" cy="368300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397DF2D-AD1C-814C-AE82-7E364DD0B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</a:blip>
          <a:stretch>
            <a:fillRect/>
          </a:stretch>
        </p:blipFill>
        <p:spPr>
          <a:xfrm>
            <a:off x="2894059" y="3971304"/>
            <a:ext cx="508000" cy="317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5572672-D89C-BE4A-A825-A4346D3160AD}"/>
                  </a:ext>
                </a:extLst>
              </p:cNvPr>
              <p:cNvSpPr/>
              <p:nvPr/>
            </p:nvSpPr>
            <p:spPr>
              <a:xfrm>
                <a:off x="2600506" y="4796787"/>
                <a:ext cx="6970121" cy="54993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Determining a </a:t>
                </a:r>
                <a:r>
                  <a:rPr lang="en-NO" dirty="0">
                    <a:solidFill>
                      <a:schemeClr val="tx1"/>
                    </a:solidFill>
                  </a:rPr>
                  <a:t>“</a:t>
                </a: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good</a:t>
                </a:r>
                <a:r>
                  <a:rPr lang="en-NO" dirty="0">
                    <a:solidFill>
                      <a:schemeClr val="tx1"/>
                    </a:solidFill>
                  </a:rPr>
                  <a:t>”</a:t>
                </a: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tolerance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manually can be difficult </a:t>
                </a:r>
              </a:p>
            </p:txBody>
          </p:sp>
        </mc:Choice>
        <mc:Fallback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5572672-D89C-BE4A-A825-A4346D3160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506" y="4796787"/>
                <a:ext cx="6970121" cy="549934"/>
              </a:xfrm>
              <a:prstGeom prst="rect">
                <a:avLst/>
              </a:prstGeom>
              <a:blipFill>
                <a:blip r:embed="rId12"/>
                <a:stretch>
                  <a:fillRect l="-727" b="-68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13F3813-E8ED-1243-AB41-82C6DCC8C6DD}"/>
                  </a:ext>
                </a:extLst>
              </p:cNvPr>
              <p:cNvSpPr/>
              <p:nvPr/>
            </p:nvSpPr>
            <p:spPr>
              <a:xfrm>
                <a:off x="2617880" y="5233643"/>
                <a:ext cx="6970121" cy="70937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Semi-automatic approach: define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as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nb-NO" sz="2000" b="0" i="1" smtClean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ϵ</m:t>
                        </m:r>
                      </m:sub>
                    </m:sSub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–quantile of the distances from </a:t>
                </a:r>
                <a14:m>
                  <m:oMath xmlns:m="http://schemas.openxmlformats.org/officeDocument/2006/math">
                    <m:r>
                      <a:rPr lang="nb-NO" sz="2000" b="0" i="1" smtClean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O" sz="2000" dirty="0">
                    <a:ln w="0"/>
                    <a:solidFill>
                      <a:schemeClr val="tx1"/>
                    </a:solidFill>
                  </a:rPr>
                  <a:t> simulations</a:t>
                </a:r>
              </a:p>
            </p:txBody>
          </p:sp>
        </mc:Choice>
        <mc:Fallback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13F3813-E8ED-1243-AB41-82C6DCC8C6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880" y="5233643"/>
                <a:ext cx="6970121" cy="709379"/>
              </a:xfrm>
              <a:prstGeom prst="rect">
                <a:avLst/>
              </a:prstGeom>
              <a:blipFill>
                <a:blip r:embed="rId13"/>
                <a:stretch>
                  <a:fillRect l="-544" t="-5263" b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6A2107F8-24F9-1B49-9688-DA43EF7FCCE8}"/>
              </a:ext>
            </a:extLst>
          </p:cNvPr>
          <p:cNvSpPr/>
          <p:nvPr/>
        </p:nvSpPr>
        <p:spPr>
          <a:xfrm>
            <a:off x="2600506" y="5943022"/>
            <a:ext cx="6970121" cy="549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0.5-quantile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means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we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accept</a:t>
            </a:r>
            <a:r>
              <a:rPr lang="nb-NO" sz="2000" dirty="0">
                <a:ln w="0"/>
                <a:solidFill>
                  <a:schemeClr val="tx1"/>
                </a:solidFill>
              </a:rPr>
              <a:t> 50%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of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simulations</a:t>
            </a:r>
            <a:r>
              <a:rPr lang="nb-NO" sz="2000" dirty="0">
                <a:ln w="0"/>
                <a:solidFill>
                  <a:schemeClr val="tx1"/>
                </a:solidFill>
              </a:rPr>
              <a:t> ,  0.3-quantile 30% etc.</a:t>
            </a:r>
            <a:endParaRPr lang="en-NO" sz="200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56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1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8" grpId="0"/>
      <p:bldP spid="8" grpId="1"/>
      <p:bldP spid="11" grpId="0"/>
      <p:bldP spid="11" grpId="1"/>
      <p:bldP spid="14" grpId="0"/>
      <p:bldP spid="14" grpId="1"/>
      <p:bldP spid="19" grpId="0"/>
      <p:bldP spid="19" grpId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2753F8A-25AF-8B4F-A25A-698E66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96" y="164620"/>
            <a:ext cx="8428208" cy="6528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BD7E91-AFA9-3743-8D45-D2C2F40AEEC4}"/>
              </a:ext>
            </a:extLst>
          </p:cNvPr>
          <p:cNvSpPr txBox="1"/>
          <p:nvPr/>
        </p:nvSpPr>
        <p:spPr>
          <a:xfrm>
            <a:off x="8916228" y="6324047"/>
            <a:ext cx="278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github.com/nicolossus/pylfi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5544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955BE7-8DBD-5E44-ADA3-A2960556484B}"/>
              </a:ext>
            </a:extLst>
          </p:cNvPr>
          <p:cNvSpPr/>
          <p:nvPr/>
        </p:nvSpPr>
        <p:spPr>
          <a:xfrm>
            <a:off x="3039291" y="-248194"/>
            <a:ext cx="6113417" cy="1771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800" b="1" dirty="0">
                <a:ln w="0"/>
                <a:solidFill>
                  <a:schemeClr val="tx1"/>
                </a:solidFill>
              </a:rPr>
              <a:t>The Hodgkin-Huxley (HH)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001F4F-B682-C44A-8529-BB7585ED2982}"/>
              </a:ext>
            </a:extLst>
          </p:cNvPr>
          <p:cNvSpPr/>
          <p:nvPr/>
        </p:nvSpPr>
        <p:spPr>
          <a:xfrm>
            <a:off x="1367152" y="973521"/>
            <a:ext cx="9043945" cy="1136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 err="1">
                <a:ln w="0"/>
                <a:solidFill>
                  <a:schemeClr val="tx1"/>
                </a:solidFill>
              </a:rPr>
              <a:t>Biophysically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detailed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model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of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ionic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mechanisms</a:t>
            </a:r>
            <a:r>
              <a:rPr lang="nb-NO" sz="2000" dirty="0">
                <a:ln w="0"/>
                <a:solidFill>
                  <a:schemeClr val="tx1"/>
                </a:solidFill>
              </a:rPr>
              <a:t> underlying 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action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potential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>
                <a:ln w="0"/>
                <a:solidFill>
                  <a:schemeClr val="tx1"/>
                </a:solidFill>
              </a:rPr>
              <a:t>(AP)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initiation</a:t>
            </a:r>
            <a:r>
              <a:rPr lang="nb-NO" sz="2000" dirty="0">
                <a:ln w="0"/>
                <a:solidFill>
                  <a:schemeClr val="tx1"/>
                </a:solidFill>
              </a:rPr>
              <a:t> and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propagation</a:t>
            </a:r>
            <a:r>
              <a:rPr lang="nb-NO" sz="2000" dirty="0">
                <a:ln w="0"/>
                <a:solidFill>
                  <a:schemeClr val="tx1"/>
                </a:solidFill>
              </a:rPr>
              <a:t> in neurons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000" dirty="0">
                <a:ln w="0"/>
                <a:solidFill>
                  <a:schemeClr val="tx1"/>
                </a:solidFill>
              </a:rPr>
              <a:t>HH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treated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the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squid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giant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b="1" dirty="0" err="1">
                <a:ln w="0"/>
                <a:solidFill>
                  <a:schemeClr val="tx1"/>
                </a:solidFill>
              </a:rPr>
              <a:t>axon</a:t>
            </a:r>
            <a:r>
              <a:rPr lang="nb-NO" sz="2000" b="1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>
                <a:ln w="0"/>
                <a:solidFill>
                  <a:schemeClr val="tx1"/>
                </a:solidFill>
              </a:rPr>
              <a:t>as an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equivalent</a:t>
            </a:r>
            <a:r>
              <a:rPr lang="nb-NO" sz="2000" dirty="0">
                <a:ln w="0"/>
                <a:solidFill>
                  <a:schemeClr val="tx1"/>
                </a:solidFill>
              </a:rPr>
              <a:t> </a:t>
            </a:r>
            <a:r>
              <a:rPr lang="nb-NO" sz="2000" dirty="0" err="1">
                <a:ln w="0"/>
                <a:solidFill>
                  <a:schemeClr val="tx1"/>
                </a:solidFill>
              </a:rPr>
              <a:t>circuit</a:t>
            </a:r>
            <a:endParaRPr lang="en-NO" sz="2000" dirty="0">
              <a:ln w="0"/>
              <a:solidFill>
                <a:schemeClr val="tx1"/>
              </a:solidFill>
            </a:endParaRP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8B49A99-B9FB-3749-9B1E-13181AA0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866" y="2201916"/>
            <a:ext cx="5111750" cy="2433736"/>
          </a:xfrm>
          <a:prstGeom prst="rect">
            <a:avLst/>
          </a:prstGeom>
        </p:spPr>
      </p:pic>
      <p:pic>
        <p:nvPicPr>
          <p:cNvPr id="9" name="Picture 8" descr="Diagram, schematic&#10;&#10;Description automatically generated">
            <a:extLst>
              <a:ext uri="{FF2B5EF4-FFF2-40B4-BE49-F238E27FC236}">
                <a16:creationId xmlns:a16="http://schemas.microsoft.com/office/drawing/2014/main" id="{FBB42605-9A16-D443-B510-7BF529026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836" y="2110415"/>
            <a:ext cx="4228012" cy="2637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BDD68A-215E-434B-88ED-3D9ECFE60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200" y="4851062"/>
            <a:ext cx="7200000" cy="687640"/>
          </a:xfrm>
          <a:prstGeom prst="rect">
            <a:avLst/>
          </a:prstGeom>
        </p:spPr>
      </p:pic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FE5A222-433D-6A4F-9F11-D9B9A60114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31866" y="2201916"/>
            <a:ext cx="5111750" cy="2433736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9FF19B44-850E-0E4E-8E25-B37FAA0ABA5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596836" y="2110414"/>
            <a:ext cx="4228012" cy="2637169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637BC3-73F9-0047-BA4A-6B714A25E81C}"/>
              </a:ext>
            </a:extLst>
          </p:cNvPr>
          <p:cNvSpPr/>
          <p:nvPr/>
        </p:nvSpPr>
        <p:spPr>
          <a:xfrm>
            <a:off x="2494200" y="5748100"/>
            <a:ext cx="7200000" cy="75546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O" sz="2000" b="1" dirty="0">
                <a:solidFill>
                  <a:schemeClr val="tx1"/>
                </a:solidFill>
                <a:effectLst/>
              </a:rPr>
              <a:t>Inferential task: Identify the active conductance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B61075-EE6E-A748-8FF1-59904EE26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800" y="4839084"/>
            <a:ext cx="7196400" cy="68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9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8936</TotalTime>
  <Words>719</Words>
  <Application>Microsoft Macintosh PowerPoint</Application>
  <PresentationFormat>Widescreen</PresentationFormat>
  <Paragraphs>152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Simulation-Based Inference for Parameter Identification in Mechanistic Models of Neural Dynamics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Simulation-Based Inference for Parameter Identification in Mechanistic Models of Neural Dynamics</dc:title>
  <dc:creator>Nicolai Haug</dc:creator>
  <cp:lastModifiedBy>Nicolai Haug</cp:lastModifiedBy>
  <cp:revision>33</cp:revision>
  <dcterms:created xsi:type="dcterms:W3CDTF">2021-12-01T22:10:51Z</dcterms:created>
  <dcterms:modified xsi:type="dcterms:W3CDTF">2021-12-08T03:10:21Z</dcterms:modified>
</cp:coreProperties>
</file>